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3"/>
  </p:notesMasterIdLst>
  <p:handoutMasterIdLst>
    <p:handoutMasterId r:id="rId54"/>
  </p:handoutMasterIdLst>
  <p:sldIdLst>
    <p:sldId id="547" r:id="rId2"/>
    <p:sldId id="550" r:id="rId3"/>
    <p:sldId id="558" r:id="rId4"/>
    <p:sldId id="626" r:id="rId5"/>
    <p:sldId id="584" r:id="rId6"/>
    <p:sldId id="597" r:id="rId7"/>
    <p:sldId id="598" r:id="rId8"/>
    <p:sldId id="604" r:id="rId9"/>
    <p:sldId id="605" r:id="rId10"/>
    <p:sldId id="599" r:id="rId11"/>
    <p:sldId id="606" r:id="rId12"/>
    <p:sldId id="607" r:id="rId13"/>
    <p:sldId id="608" r:id="rId14"/>
    <p:sldId id="600" r:id="rId15"/>
    <p:sldId id="601" r:id="rId16"/>
    <p:sldId id="610" r:id="rId17"/>
    <p:sldId id="562" r:id="rId18"/>
    <p:sldId id="611" r:id="rId19"/>
    <p:sldId id="627" r:id="rId20"/>
    <p:sldId id="612" r:id="rId21"/>
    <p:sldId id="613" r:id="rId22"/>
    <p:sldId id="614" r:id="rId23"/>
    <p:sldId id="628" r:id="rId24"/>
    <p:sldId id="630" r:id="rId25"/>
    <p:sldId id="631" r:id="rId26"/>
    <p:sldId id="632" r:id="rId27"/>
    <p:sldId id="633" r:id="rId28"/>
    <p:sldId id="634" r:id="rId29"/>
    <p:sldId id="635" r:id="rId30"/>
    <p:sldId id="636" r:id="rId31"/>
    <p:sldId id="646" r:id="rId32"/>
    <p:sldId id="637" r:id="rId33"/>
    <p:sldId id="639" r:id="rId34"/>
    <p:sldId id="629" r:id="rId35"/>
    <p:sldId id="643" r:id="rId36"/>
    <p:sldId id="644" r:id="rId37"/>
    <p:sldId id="616" r:id="rId38"/>
    <p:sldId id="622" r:id="rId39"/>
    <p:sldId id="638" r:id="rId40"/>
    <p:sldId id="624" r:id="rId41"/>
    <p:sldId id="640" r:id="rId42"/>
    <p:sldId id="641" r:id="rId43"/>
    <p:sldId id="625" r:id="rId44"/>
    <p:sldId id="645" r:id="rId45"/>
    <p:sldId id="648" r:id="rId46"/>
    <p:sldId id="649" r:id="rId47"/>
    <p:sldId id="609" r:id="rId48"/>
    <p:sldId id="554" r:id="rId49"/>
    <p:sldId id="647" r:id="rId50"/>
    <p:sldId id="552" r:id="rId51"/>
    <p:sldId id="553" r:id="rId5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2019-11-12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11/12/2019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23</a:t>
            </a:fld>
            <a:endParaRPr lang="en-CA"/>
          </a:p>
        </p:txBody>
      </p:sp>
    </p:spTree>
    <p:extLst>
      <p:ext uri="{BB962C8B-B14F-4D97-AF65-F5344CB8AC3E}">
        <p14:creationId xmlns:p14="http://schemas.microsoft.com/office/powerpoint/2010/main" val="1142669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Integer primitive data types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Two's_complement" TargetMode="External"/><Relationship Id="rId2" Type="http://schemas.openxmlformats.org/officeDocument/2006/relationships/hyperlink" Target="https://en.wikipedia.org/wiki/Integer_(computer_scienc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Integer primitive</a:t>
            </a:r>
            <a:br>
              <a:rPr lang="en-CA" dirty="0" smtClean="0"/>
            </a:br>
            <a:r>
              <a:rPr lang="en-CA" dirty="0" smtClean="0"/>
              <a:t>data types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Consider this program:</a:t>
            </a:r>
          </a:p>
          <a:p>
            <a:pPr marL="800100" lvl="2" indent="0">
              <a:buNone/>
            </a:pPr>
            <a:r>
              <a:rPr lang="en-CA" sz="1600" dirty="0" smtClean="0">
                <a:latin typeface="Consolas" panose="020B0609020204030204" pitchFamily="49" charset="0"/>
                <a:cs typeface="Consolas" panose="020B0609020204030204" pitchFamily="49" charset="0"/>
              </a:rPr>
              <a:t>#include &lt;iostream&gt;</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Function declarations</a:t>
            </a:r>
          </a:p>
          <a:p>
            <a:pPr marL="800100" lvl="2" indent="0">
              <a:buNone/>
            </a:pPr>
            <a:r>
              <a:rPr lang="en-CA" sz="1600" dirty="0" smtClean="0">
                <a:latin typeface="Consolas" panose="020B0609020204030204" pitchFamily="49" charset="0"/>
                <a:cs typeface="Consolas" panose="020B0609020204030204" pitchFamily="49" charset="0"/>
              </a:rPr>
              <a:t>int main();</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Function definitions</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main() {</a:t>
            </a:r>
          </a:p>
          <a:p>
            <a:pPr marL="800100" lvl="2" indent="0">
              <a:buNone/>
            </a:pPr>
            <a:r>
              <a:rPr lang="en-CA" sz="1600" dirty="0" smtClean="0">
                <a:latin typeface="Consolas" panose="020B0609020204030204" pitchFamily="49" charset="0"/>
                <a:cs typeface="Consolas" panose="020B0609020204030204" pitchFamily="49" charset="0"/>
              </a:rPr>
              <a:t>    unsigned short </a:t>
            </a:r>
            <a:r>
              <a:rPr lang="en-CA" sz="1600" dirty="0">
                <a:latin typeface="Consolas" panose="020B0609020204030204" pitchFamily="49" charset="0"/>
                <a:cs typeface="Consolas" panose="020B0609020204030204" pitchFamily="49" charset="0"/>
              </a:rPr>
              <a:t>a{42};</a:t>
            </a:r>
          </a:p>
          <a:p>
            <a:pPr marL="800100" lvl="2" indent="0">
              <a:buNone/>
            </a:pPr>
            <a:r>
              <a:rPr lang="en-CA" sz="1600" dirty="0">
                <a:latin typeface="Consolas" panose="020B0609020204030204" pitchFamily="49" charset="0"/>
                <a:cs typeface="Consolas" panose="020B0609020204030204" pitchFamily="49" charset="0"/>
              </a:rPr>
              <a:t>    unsigned </a:t>
            </a: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b{207500};</a:t>
            </a:r>
          </a:p>
          <a:p>
            <a:pPr marL="800100" lvl="2" indent="0">
              <a:buNone/>
            </a:pPr>
            <a:r>
              <a:rPr lang="en-CA" sz="1600" dirty="0">
                <a:latin typeface="Consolas" panose="020B0609020204030204" pitchFamily="49" charset="0"/>
                <a:cs typeface="Consolas" panose="020B0609020204030204" pitchFamily="49" charset="0"/>
              </a:rPr>
              <a:t>    unsigned </a:t>
            </a:r>
            <a:r>
              <a:rPr lang="en-CA" sz="1600" dirty="0" smtClean="0">
                <a:latin typeface="Consolas" panose="020B0609020204030204" pitchFamily="49" charset="0"/>
                <a:cs typeface="Consolas" panose="020B0609020204030204" pitchFamily="49" charset="0"/>
              </a:rPr>
              <a:t>long  </a:t>
            </a:r>
            <a:r>
              <a:rPr lang="en-CA" sz="1600" dirty="0">
                <a:latin typeface="Consolas" panose="020B0609020204030204" pitchFamily="49" charset="0"/>
                <a:cs typeface="Consolas" panose="020B0609020204030204" pitchFamily="49" charset="0"/>
              </a:rPr>
              <a:t>c{299792458};</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std::cout &lt;&lt; (a + b + c) &lt;&lt; std::endl;</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return 0;</a:t>
            </a:r>
          </a:p>
          <a:p>
            <a:pPr marL="800100" lvl="2"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p:txBody>
      </p:sp>
      <p:sp>
        <p:nvSpPr>
          <p:cNvPr id="6" name="TextBox 5"/>
          <p:cNvSpPr txBox="1"/>
          <p:nvPr/>
        </p:nvSpPr>
        <p:spPr>
          <a:xfrm>
            <a:off x="7020272" y="4077072"/>
            <a:ext cx="1704313"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300000000</a:t>
            </a:r>
          </a:p>
        </p:txBody>
      </p:sp>
      <p:sp>
        <p:nvSpPr>
          <p:cNvPr id="7" name="TextBox 6"/>
          <p:cNvSpPr txBox="1"/>
          <p:nvPr/>
        </p:nvSpPr>
        <p:spPr>
          <a:xfrm>
            <a:off x="4489405" y="1628800"/>
            <a:ext cx="4600940" cy="1477328"/>
          </a:xfrm>
          <a:prstGeom prst="rect">
            <a:avLst/>
          </a:prstGeom>
          <a:noFill/>
        </p:spPr>
        <p:txBody>
          <a:bodyPr wrap="none" rtlCol="0">
            <a:spAutoFit/>
          </a:bodyPr>
          <a:lstStyle/>
          <a:p>
            <a:r>
              <a:rPr lang="en-CA" dirty="0" smtClean="0">
                <a:solidFill>
                  <a:srgbClr val="0070C0"/>
                </a:solidFill>
                <a:latin typeface="Georgia" panose="02040502050405020303" pitchFamily="18" charset="0"/>
              </a:rPr>
              <a:t>Note:</a:t>
            </a:r>
          </a:p>
          <a:p>
            <a:r>
              <a:rPr lang="en-CA" dirty="0" smtClean="0">
                <a:solidFill>
                  <a:srgbClr val="0070C0"/>
                </a:solidFill>
                <a:latin typeface="Georgia" panose="02040502050405020303" pitchFamily="18" charset="0"/>
              </a:rPr>
              <a:t>First, </a:t>
            </a:r>
            <a:r>
              <a:rPr lang="en-CA" dirty="0" smtClean="0">
                <a:solidFill>
                  <a:srgbClr val="0070C0"/>
                </a:solidFill>
                <a:latin typeface="Consolas" panose="020B0609020204030204" pitchFamily="49" charset="0"/>
                <a:cs typeface="Consolas" panose="020B0609020204030204" pitchFamily="49" charset="0"/>
              </a:rPr>
              <a:t>a</a:t>
            </a:r>
            <a:r>
              <a:rPr lang="en-CA" dirty="0" smtClean="0">
                <a:solidFill>
                  <a:srgbClr val="0070C0"/>
                </a:solidFill>
                <a:latin typeface="Georgia" panose="02040502050405020303" pitchFamily="18" charset="0"/>
              </a:rPr>
              <a:t> is </a:t>
            </a:r>
            <a:r>
              <a:rPr lang="en-CA" dirty="0" err="1" smtClean="0">
                <a:solidFill>
                  <a:srgbClr val="0070C0"/>
                </a:solidFill>
                <a:latin typeface="Georgia" panose="02040502050405020303" pitchFamily="18" charset="0"/>
              </a:rPr>
              <a:t>upcast</a:t>
            </a:r>
            <a:r>
              <a:rPr lang="en-CA" dirty="0" smtClean="0">
                <a:solidFill>
                  <a:srgbClr val="0070C0"/>
                </a:solidFill>
                <a:latin typeface="Georgia" panose="02040502050405020303" pitchFamily="18" charset="0"/>
              </a:rPr>
              <a:t> to </a:t>
            </a:r>
            <a:r>
              <a:rPr lang="en-CA" dirty="0" smtClean="0">
                <a:solidFill>
                  <a:srgbClr val="0070C0"/>
                </a:solidFill>
                <a:latin typeface="Consolas" panose="020B0609020204030204" pitchFamily="49" charset="0"/>
                <a:cs typeface="Consolas" panose="020B0609020204030204" pitchFamily="49" charset="0"/>
              </a:rPr>
              <a:t>unsigned int</a:t>
            </a:r>
            <a:r>
              <a:rPr lang="en-CA" dirty="0" smtClean="0">
                <a:solidFill>
                  <a:srgbClr val="0070C0"/>
                </a:solidFill>
                <a:latin typeface="Georgia" panose="02040502050405020303" pitchFamily="18" charset="0"/>
              </a:rPr>
              <a:t> </a:t>
            </a:r>
          </a:p>
          <a:p>
            <a:r>
              <a:rPr lang="en-CA" dirty="0" smtClean="0">
                <a:solidFill>
                  <a:srgbClr val="0070C0"/>
                </a:solidFill>
                <a:latin typeface="Georgia" panose="02040502050405020303" pitchFamily="18" charset="0"/>
              </a:rPr>
              <a:t>before to the first addition</a:t>
            </a:r>
          </a:p>
          <a:p>
            <a:r>
              <a:rPr lang="en-CA" dirty="0" smtClean="0">
                <a:solidFill>
                  <a:srgbClr val="0070C0"/>
                </a:solidFill>
                <a:latin typeface="Georgia" panose="02040502050405020303" pitchFamily="18" charset="0"/>
              </a:rPr>
              <a:t>Then,  the result is </a:t>
            </a:r>
            <a:r>
              <a:rPr lang="en-CA" dirty="0" err="1" smtClean="0">
                <a:solidFill>
                  <a:srgbClr val="0070C0"/>
                </a:solidFill>
                <a:latin typeface="Georgia" panose="02040502050405020303" pitchFamily="18" charset="0"/>
              </a:rPr>
              <a:t>upcast</a:t>
            </a:r>
            <a:r>
              <a:rPr lang="en-CA" dirty="0" smtClean="0">
                <a:solidFill>
                  <a:srgbClr val="0070C0"/>
                </a:solidFill>
                <a:latin typeface="Georgia" panose="02040502050405020303" pitchFamily="18" charset="0"/>
              </a:rPr>
              <a:t> to</a:t>
            </a:r>
          </a:p>
          <a:p>
            <a:r>
              <a:rPr lang="en-CA" dirty="0" smtClean="0">
                <a:solidFill>
                  <a:srgbClr val="0070C0"/>
                </a:solidFill>
                <a:latin typeface="Consolas" panose="020B0609020204030204" pitchFamily="49" charset="0"/>
                <a:cs typeface="Consolas" panose="020B0609020204030204" pitchFamily="49" charset="0"/>
              </a:rPr>
              <a:t>unsigned long</a:t>
            </a:r>
            <a:r>
              <a:rPr lang="en-CA" dirty="0" smtClean="0">
                <a:solidFill>
                  <a:srgbClr val="0070C0"/>
                </a:solidFill>
                <a:latin typeface="Georgia" panose="02040502050405020303" pitchFamily="18" charset="0"/>
              </a:rPr>
              <a:t> before the second addition</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04687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On the stack, an appropriate number of bytes are allocated to each variable</a:t>
            </a: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#include &lt;iostream&gt;</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declarations</a:t>
            </a:r>
          </a:p>
          <a:p>
            <a:pPr marL="800100" lvl="2" indent="0">
              <a:buNone/>
            </a:pPr>
            <a:r>
              <a:rPr lang="en-CA" sz="1200" dirty="0" smtClean="0">
                <a:latin typeface="Consolas" panose="020B0609020204030204" pitchFamily="49" charset="0"/>
                <a:cs typeface="Consolas" panose="020B0609020204030204" pitchFamily="49" charset="0"/>
              </a:rPr>
              <a:t>int main();</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definitions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int main() {</a:t>
            </a:r>
          </a:p>
          <a:p>
            <a:pPr marL="800100" lvl="2"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short a{42};</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b{207500};</a:t>
            </a: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long  </a:t>
            </a:r>
            <a:r>
              <a:rPr lang="en-CA" sz="1200" dirty="0">
                <a:latin typeface="Consolas" panose="020B0609020204030204" pitchFamily="49" charset="0"/>
                <a:cs typeface="Consolas" panose="020B0609020204030204" pitchFamily="49" charset="0"/>
              </a:rPr>
              <a:t>c{299792458};</a:t>
            </a:r>
            <a:endParaRPr lang="en-CA" sz="1200" dirty="0" smtClean="0">
              <a:latin typeface="Consolas" panose="020B0609020204030204" pitchFamily="49" charset="0"/>
              <a:cs typeface="Consolas" panose="020B0609020204030204" pitchFamily="49" charset="0"/>
            </a:endParaRP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std::cout &lt;&lt; (a + b + c) &lt;&lt; std::endl;</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return 0;</a:t>
            </a:r>
          </a:p>
          <a:p>
            <a:pPr marL="800100" lvl="2" indent="0">
              <a:buNone/>
            </a:pPr>
            <a:r>
              <a:rPr lang="en-CA" sz="1200" dirty="0" smtClean="0">
                <a:latin typeface="Consolas" panose="020B0609020204030204" pitchFamily="49" charset="0"/>
                <a:cs typeface="Consolas" panose="020B0609020204030204" pitchFamily="49"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60" y="2568673"/>
            <a:ext cx="9034534" cy="47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1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lgn="l"/>
            <a:r>
              <a:rPr lang="en-CA" dirty="0" smtClean="0"/>
              <a:t>Each of these variables is then initialized</a:t>
            </a:r>
            <a:br>
              <a:rPr lang="en-CA" dirty="0" smtClean="0"/>
            </a:br>
            <a:endParaRPr lang="en-CA" dirty="0" smtClean="0"/>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#include &lt;iostream&gt;</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declarations</a:t>
            </a:r>
          </a:p>
          <a:p>
            <a:pPr marL="800100" lvl="2" indent="0">
              <a:buNone/>
            </a:pPr>
            <a:r>
              <a:rPr lang="en-CA" sz="1200" dirty="0" smtClean="0">
                <a:latin typeface="Consolas" panose="020B0609020204030204" pitchFamily="49" charset="0"/>
                <a:cs typeface="Consolas" panose="020B0609020204030204" pitchFamily="49" charset="0"/>
              </a:rPr>
              <a:t>int main();</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definitions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int main() {</a:t>
            </a:r>
          </a:p>
          <a:p>
            <a:pPr marL="800100" lvl="2"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short a{42};</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b{207500};</a:t>
            </a: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long  </a:t>
            </a:r>
            <a:r>
              <a:rPr lang="en-CA" sz="1200" dirty="0">
                <a:latin typeface="Consolas" panose="020B0609020204030204" pitchFamily="49" charset="0"/>
                <a:cs typeface="Consolas" panose="020B0609020204030204" pitchFamily="49" charset="0"/>
              </a:rPr>
              <a:t>c{299792458};</a:t>
            </a:r>
            <a:endParaRPr lang="en-CA" sz="1200" dirty="0" smtClean="0">
              <a:latin typeface="Consolas" panose="020B0609020204030204" pitchFamily="49" charset="0"/>
              <a:cs typeface="Consolas" panose="020B0609020204030204" pitchFamily="49" charset="0"/>
            </a:endParaRP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std::cout &lt;&lt; (a + b + c) &lt;&lt; std::endl;</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return 0;</a:t>
            </a:r>
          </a:p>
          <a:p>
            <a:pPr marL="800100" lvl="2" indent="0">
              <a:buNone/>
            </a:pPr>
            <a:r>
              <a:rPr lang="en-CA"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66" y="2568673"/>
            <a:ext cx="9034521" cy="47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7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lgn="l"/>
            <a:r>
              <a:rPr lang="en-CA" dirty="0" smtClean="0"/>
              <a:t>Generally, however, we display the bytes in memory as a column of bytes, the values of which are concatenated</a:t>
            </a: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endParaRPr lang="en-CA" sz="1100" dirty="0">
              <a:latin typeface="Consolas" panose="020B0609020204030204" pitchFamily="49" charset="0"/>
              <a:cs typeface="Consolas" panose="020B0609020204030204" pitchFamily="49" charset="0"/>
            </a:endParaRPr>
          </a:p>
          <a:p>
            <a:pPr marL="800100" lvl="2" indent="0">
              <a:buNone/>
            </a:pPr>
            <a:endParaRPr lang="en-CA" sz="11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#include &lt;iostream&gt;</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declarations</a:t>
            </a:r>
          </a:p>
          <a:p>
            <a:pPr marL="800100" lvl="2" indent="0">
              <a:buNone/>
            </a:pPr>
            <a:r>
              <a:rPr lang="en-CA" sz="1200" dirty="0" smtClean="0">
                <a:latin typeface="Consolas" panose="020B0609020204030204" pitchFamily="49" charset="0"/>
                <a:cs typeface="Consolas" panose="020B0609020204030204" pitchFamily="49" charset="0"/>
              </a:rPr>
              <a:t>int main();</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definitions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int main() {</a:t>
            </a:r>
          </a:p>
          <a:p>
            <a:pPr marL="800100" lvl="2"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short a{42};</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b{207500};</a:t>
            </a: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unsigned </a:t>
            </a:r>
            <a:r>
              <a:rPr lang="en-CA" sz="1200" dirty="0" smtClean="0">
                <a:latin typeface="Consolas" panose="020B0609020204030204" pitchFamily="49" charset="0"/>
                <a:cs typeface="Consolas" panose="020B0609020204030204" pitchFamily="49" charset="0"/>
              </a:rPr>
              <a:t>long  </a:t>
            </a:r>
            <a:r>
              <a:rPr lang="en-CA" sz="1200" dirty="0">
                <a:latin typeface="Consolas" panose="020B0609020204030204" pitchFamily="49" charset="0"/>
                <a:cs typeface="Consolas" panose="020B0609020204030204" pitchFamily="49" charset="0"/>
              </a:rPr>
              <a:t>c{299792458};</a:t>
            </a:r>
            <a:endParaRPr lang="en-CA" sz="1200" dirty="0" smtClean="0">
              <a:latin typeface="Consolas" panose="020B0609020204030204" pitchFamily="49" charset="0"/>
              <a:cs typeface="Consolas" panose="020B0609020204030204" pitchFamily="49" charset="0"/>
            </a:endParaRP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std::cout &lt;&lt; (a + b + c) &lt;&lt; std::endl;</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return 0;</a:t>
            </a:r>
          </a:p>
          <a:p>
            <a:pPr marL="800100" lvl="2" indent="0">
              <a:buNone/>
            </a:pPr>
            <a:r>
              <a:rPr lang="en-CA"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2667" y="2536395"/>
            <a:ext cx="2326115" cy="326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9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Wasted space?</a:t>
            </a:r>
            <a:endParaRPr lang="en-CA" dirty="0"/>
          </a:p>
        </p:txBody>
      </p:sp>
      <p:sp>
        <p:nvSpPr>
          <p:cNvPr id="3" name="Content Placeholder 2"/>
          <p:cNvSpPr>
            <a:spLocks noGrp="1"/>
          </p:cNvSpPr>
          <p:nvPr>
            <p:ph idx="1"/>
          </p:nvPr>
        </p:nvSpPr>
        <p:spPr/>
        <p:txBody>
          <a:bodyPr/>
          <a:lstStyle/>
          <a:p>
            <a:r>
              <a:rPr lang="en-CA" dirty="0" smtClean="0"/>
              <a:t>If an integer does not use all the bytes, the remaining bits are never-the-less allocated until the variable goes out of scope</a:t>
            </a:r>
          </a:p>
          <a:p>
            <a:pPr lvl="1"/>
            <a:r>
              <a:rPr lang="en-CA" dirty="0" smtClean="0"/>
              <a:t>In general-purpose computing, this is often not a problem</a:t>
            </a:r>
          </a:p>
          <a:p>
            <a:pPr lvl="1"/>
            <a:r>
              <a:rPr lang="en-CA" dirty="0" smtClean="0"/>
              <a:t>This is a critical issue, however, in embedded systems</a:t>
            </a:r>
          </a:p>
          <a:p>
            <a:pPr lvl="2"/>
            <a:r>
              <a:rPr lang="en-CA" dirty="0" smtClean="0"/>
              <a:t>More memory:</a:t>
            </a:r>
          </a:p>
          <a:p>
            <a:pPr lvl="3"/>
            <a:r>
              <a:rPr lang="en-CA" dirty="0" smtClean="0"/>
              <a:t>Costs more</a:t>
            </a:r>
          </a:p>
          <a:p>
            <a:pPr lvl="3"/>
            <a:r>
              <a:rPr lang="en-CA" dirty="0" smtClean="0"/>
              <a:t>Uses more power</a:t>
            </a:r>
          </a:p>
          <a:p>
            <a:pPr lvl="3"/>
            <a:r>
              <a:rPr lang="en-CA" dirty="0" smtClean="0"/>
              <a:t>Produces more heat</a:t>
            </a:r>
          </a:p>
        </p:txBody>
      </p:sp>
    </p:spTree>
    <p:extLst>
      <p:ext uri="{BB962C8B-B14F-4D97-AF65-F5344CB8AC3E}">
        <p14:creationId xmlns:p14="http://schemas.microsoft.com/office/powerpoint/2010/main" val="678126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Determining the </a:t>
            </a:r>
            <a:r>
              <a:rPr lang="en-CA" i="1" dirty="0" smtClean="0"/>
              <a:t>size</a:t>
            </a:r>
            <a:r>
              <a:rPr lang="en-CA" dirty="0" smtClean="0"/>
              <a:t> of a type</a:t>
            </a:r>
            <a:endParaRPr lang="en-CA" dirty="0"/>
          </a:p>
        </p:txBody>
      </p:sp>
      <p:sp>
        <p:nvSpPr>
          <p:cNvPr id="3" name="Content Placeholder 2"/>
          <p:cNvSpPr>
            <a:spLocks noGrp="1"/>
          </p:cNvSpPr>
          <p:nvPr>
            <p:ph idx="1"/>
          </p:nvPr>
        </p:nvSpPr>
        <p:spPr/>
        <p:txBody>
          <a:bodyPr/>
          <a:lstStyle/>
          <a:p>
            <a:r>
              <a:rPr lang="en-CA" dirty="0" smtClean="0"/>
              <a:t>We have said </a:t>
            </a:r>
            <a:r>
              <a:rPr lang="en-CA" dirty="0" smtClean="0">
                <a:latin typeface="Consolas" panose="020B0609020204030204" pitchFamily="49" charset="0"/>
                <a:cs typeface="Consolas" panose="020B0609020204030204" pitchFamily="49" charset="0"/>
              </a:rPr>
              <a:t>short</a:t>
            </a:r>
            <a:r>
              <a:rPr lang="en-CA" dirty="0" smtClean="0"/>
              <a:t>, </a:t>
            </a:r>
            <a:r>
              <a:rPr lang="en-CA" dirty="0" smtClean="0">
                <a:latin typeface="Consolas" panose="020B0609020204030204" pitchFamily="49" charset="0"/>
                <a:cs typeface="Consolas" panose="020B0609020204030204" pitchFamily="49" charset="0"/>
              </a:rPr>
              <a:t>int</a:t>
            </a:r>
            <a:r>
              <a:rPr lang="en-CA" dirty="0" smtClean="0"/>
              <a:t> and </a:t>
            </a:r>
            <a:r>
              <a:rPr lang="en-CA" dirty="0" smtClean="0">
                <a:latin typeface="Consolas" panose="020B0609020204030204" pitchFamily="49" charset="0"/>
                <a:cs typeface="Consolas" panose="020B0609020204030204" pitchFamily="49" charset="0"/>
              </a:rPr>
              <a:t>long</a:t>
            </a:r>
            <a:r>
              <a:rPr lang="en-CA" dirty="0" smtClean="0"/>
              <a:t> are 2, 4 and 8 bytes</a:t>
            </a:r>
          </a:p>
          <a:p>
            <a:pPr lvl="1"/>
            <a:r>
              <a:rPr lang="en-CA" dirty="0" smtClean="0"/>
              <a:t>This is true on most every general-purpose computer</a:t>
            </a:r>
          </a:p>
          <a:p>
            <a:r>
              <a:rPr lang="en-CA" dirty="0" smtClean="0"/>
              <a:t>Unfortunately, the C++ specification doesn’t require this</a:t>
            </a:r>
          </a:p>
          <a:p>
            <a:pPr lvl="1"/>
            <a:r>
              <a:rPr lang="en-CA" dirty="0" smtClean="0"/>
              <a:t>Fortunately, the </a:t>
            </a:r>
            <a:r>
              <a:rPr lang="en-CA" dirty="0" smtClean="0">
                <a:latin typeface="Consolas" panose="020B0609020204030204" pitchFamily="49" charset="0"/>
                <a:cs typeface="Consolas" panose="020B0609020204030204" pitchFamily="49" charset="0"/>
              </a:rPr>
              <a:t>sizeof</a:t>
            </a:r>
            <a:r>
              <a:rPr lang="en-CA" dirty="0" smtClean="0"/>
              <a:t> operator gives you this information</a:t>
            </a:r>
          </a:p>
          <a:p>
            <a:pPr marL="857250" lvl="2" indent="0">
              <a:buNone/>
            </a:pPr>
            <a:r>
              <a:rPr lang="en-CA" sz="1500" dirty="0" smtClean="0">
                <a:latin typeface="Consolas" panose="020B0609020204030204" pitchFamily="49" charset="0"/>
                <a:cs typeface="Consolas" panose="020B0609020204030204" pitchFamily="49" charset="0"/>
              </a:rPr>
              <a:t>#include &lt;iostream&gt;</a:t>
            </a:r>
          </a:p>
          <a:p>
            <a:pPr marL="857250" lvl="2" indent="0">
              <a:buNone/>
            </a:pPr>
            <a:r>
              <a:rPr lang="en-CA" sz="1500" dirty="0" smtClean="0">
                <a:latin typeface="Consolas" panose="020B0609020204030204" pitchFamily="49" charset="0"/>
                <a:cs typeface="Consolas" panose="020B0609020204030204" pitchFamily="49" charset="0"/>
              </a:rPr>
              <a:t>int main();</a:t>
            </a:r>
          </a:p>
          <a:p>
            <a:pPr marL="857250" lvl="2" indent="0">
              <a:buNone/>
            </a:pPr>
            <a:r>
              <a:rPr lang="en-CA" sz="1500" dirty="0" smtClean="0">
                <a:latin typeface="Consolas" panose="020B0609020204030204" pitchFamily="49" charset="0"/>
                <a:cs typeface="Consolas" panose="020B0609020204030204" pitchFamily="49" charset="0"/>
              </a:rPr>
              <a:t>int main() {</a:t>
            </a:r>
          </a:p>
          <a:p>
            <a:pPr marL="85725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std::cout &lt;&lt; "An '</a:t>
            </a:r>
            <a:r>
              <a:rPr lang="en-CA" sz="1500" dirty="0">
                <a:latin typeface="Consolas" panose="020B0609020204030204" pitchFamily="49" charset="0"/>
                <a:cs typeface="Consolas" panose="020B0609020204030204" pitchFamily="49" charset="0"/>
              </a:rPr>
              <a:t>unsigned </a:t>
            </a:r>
            <a:r>
              <a:rPr lang="en-CA" sz="1500" dirty="0" smtClean="0">
                <a:latin typeface="Consolas" panose="020B0609020204030204" pitchFamily="49" charset="0"/>
                <a:cs typeface="Consolas" panose="020B0609020204030204" pitchFamily="49" charset="0"/>
              </a:rPr>
              <a:t>short' occupies "</a:t>
            </a:r>
          </a:p>
          <a:p>
            <a:pPr marL="85725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&lt;&lt; sizeof ( unsigned short ) &lt;&lt; " bytes" &lt;&lt; std::endl; </a:t>
            </a:r>
          </a:p>
          <a:p>
            <a:pPr marL="857250" lvl="2" indent="0">
              <a:buNone/>
            </a:pPr>
            <a:r>
              <a:rPr lang="en-CA" sz="1500" dirty="0">
                <a:latin typeface="Consolas" panose="020B0609020204030204" pitchFamily="49" charset="0"/>
                <a:cs typeface="Consolas" panose="020B0609020204030204" pitchFamily="49" charset="0"/>
              </a:rPr>
              <a:t>    std::cout &lt;&lt; "An 'unsigned int' </a:t>
            </a:r>
            <a:r>
              <a:rPr lang="en-CA" sz="1500" dirty="0" smtClean="0">
                <a:latin typeface="Consolas" panose="020B0609020204030204" pitchFamily="49" charset="0"/>
                <a:cs typeface="Consolas" panose="020B0609020204030204" pitchFamily="49" charset="0"/>
              </a:rPr>
              <a:t>  occupies </a:t>
            </a:r>
            <a:r>
              <a:rPr lang="en-CA" sz="1500" dirty="0">
                <a:latin typeface="Consolas" panose="020B0609020204030204" pitchFamily="49" charset="0"/>
                <a:cs typeface="Consolas" panose="020B0609020204030204" pitchFamily="49" charset="0"/>
              </a:rPr>
              <a:t>" </a:t>
            </a:r>
            <a:endParaRPr lang="en-CA" sz="1500" dirty="0" smtClean="0">
              <a:latin typeface="Consolas" panose="020B0609020204030204" pitchFamily="49" charset="0"/>
              <a:cs typeface="Consolas" panose="020B0609020204030204" pitchFamily="49" charset="0"/>
            </a:endParaRPr>
          </a:p>
          <a:p>
            <a:pPr marL="85725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&lt;&lt; </a:t>
            </a:r>
            <a:r>
              <a:rPr lang="en-CA" sz="1500" dirty="0">
                <a:latin typeface="Consolas" panose="020B0609020204030204" pitchFamily="49" charset="0"/>
                <a:cs typeface="Consolas" panose="020B0609020204030204" pitchFamily="49" charset="0"/>
              </a:rPr>
              <a:t>sizeof ( unsigned </a:t>
            </a:r>
            <a:r>
              <a:rPr lang="en-CA" sz="1500" dirty="0" smtClean="0">
                <a:latin typeface="Consolas" panose="020B0609020204030204" pitchFamily="49" charset="0"/>
                <a:cs typeface="Consolas" panose="020B0609020204030204" pitchFamily="49" charset="0"/>
              </a:rPr>
              <a:t>int ) &lt;&lt; </a:t>
            </a:r>
            <a:r>
              <a:rPr lang="en-CA" sz="1500" dirty="0">
                <a:latin typeface="Consolas" panose="020B0609020204030204" pitchFamily="49" charset="0"/>
                <a:cs typeface="Consolas" panose="020B0609020204030204" pitchFamily="49" charset="0"/>
              </a:rPr>
              <a:t>" bytes" </a:t>
            </a:r>
            <a:r>
              <a:rPr lang="en-CA" sz="1500" dirty="0" smtClean="0">
                <a:latin typeface="Consolas" panose="020B0609020204030204" pitchFamily="49" charset="0"/>
                <a:cs typeface="Consolas" panose="020B0609020204030204" pitchFamily="49" charset="0"/>
              </a:rPr>
              <a:t>&lt;&lt; </a:t>
            </a:r>
            <a:r>
              <a:rPr lang="en-CA" sz="1500" dirty="0">
                <a:latin typeface="Consolas" panose="020B0609020204030204" pitchFamily="49" charset="0"/>
                <a:cs typeface="Consolas" panose="020B0609020204030204" pitchFamily="49" charset="0"/>
              </a:rPr>
              <a:t>std::endl; </a:t>
            </a:r>
          </a:p>
          <a:p>
            <a:pPr marL="857250" lvl="2" indent="0">
              <a:buNone/>
            </a:pPr>
            <a:r>
              <a:rPr lang="en-CA" sz="1500" dirty="0">
                <a:latin typeface="Consolas" panose="020B0609020204030204" pitchFamily="49" charset="0"/>
                <a:cs typeface="Consolas" panose="020B0609020204030204" pitchFamily="49" charset="0"/>
              </a:rPr>
              <a:t>    std::cout &lt;&lt; "</a:t>
            </a:r>
            <a:r>
              <a:rPr lang="en-CA" sz="1500" dirty="0" smtClean="0">
                <a:latin typeface="Consolas" panose="020B0609020204030204" pitchFamily="49" charset="0"/>
                <a:cs typeface="Consolas" panose="020B0609020204030204" pitchFamily="49" charset="0"/>
              </a:rPr>
              <a:t>An 'unsigned long'  occupies </a:t>
            </a:r>
            <a:r>
              <a:rPr lang="en-CA" sz="1500" dirty="0">
                <a:latin typeface="Consolas" panose="020B0609020204030204" pitchFamily="49" charset="0"/>
                <a:cs typeface="Consolas" panose="020B0609020204030204" pitchFamily="49" charset="0"/>
              </a:rPr>
              <a:t>" </a:t>
            </a:r>
            <a:endParaRPr lang="en-CA" sz="1500" dirty="0" smtClean="0">
              <a:latin typeface="Consolas" panose="020B0609020204030204" pitchFamily="49" charset="0"/>
              <a:cs typeface="Consolas" panose="020B0609020204030204" pitchFamily="49" charset="0"/>
            </a:endParaRPr>
          </a:p>
          <a:p>
            <a:pPr marL="85725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&lt;&lt; </a:t>
            </a:r>
            <a:r>
              <a:rPr lang="en-CA" sz="1500" dirty="0">
                <a:latin typeface="Consolas" panose="020B0609020204030204" pitchFamily="49" charset="0"/>
                <a:cs typeface="Consolas" panose="020B0609020204030204" pitchFamily="49" charset="0"/>
              </a:rPr>
              <a:t>sizeof </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unsigned </a:t>
            </a:r>
            <a:r>
              <a:rPr lang="en-CA" sz="1500" dirty="0" smtClean="0">
                <a:latin typeface="Consolas" panose="020B0609020204030204" pitchFamily="49" charset="0"/>
                <a:cs typeface="Consolas" panose="020B0609020204030204" pitchFamily="49" charset="0"/>
              </a:rPr>
              <a:t>long ) &lt;&lt; </a:t>
            </a:r>
            <a:r>
              <a:rPr lang="en-CA" sz="1500" dirty="0">
                <a:latin typeface="Consolas" panose="020B0609020204030204" pitchFamily="49" charset="0"/>
                <a:cs typeface="Consolas" panose="020B0609020204030204" pitchFamily="49" charset="0"/>
              </a:rPr>
              <a:t>" bytes" </a:t>
            </a:r>
            <a:r>
              <a:rPr lang="en-CA" sz="1500" dirty="0" smtClean="0">
                <a:latin typeface="Consolas" panose="020B0609020204030204" pitchFamily="49" charset="0"/>
                <a:cs typeface="Consolas" panose="020B0609020204030204" pitchFamily="49" charset="0"/>
              </a:rPr>
              <a:t>&lt;&lt; </a:t>
            </a:r>
            <a:r>
              <a:rPr lang="en-CA" sz="1500" dirty="0">
                <a:latin typeface="Consolas" panose="020B0609020204030204" pitchFamily="49" charset="0"/>
                <a:cs typeface="Consolas" panose="020B0609020204030204" pitchFamily="49" charset="0"/>
              </a:rPr>
              <a:t>std::endl</a:t>
            </a:r>
            <a:r>
              <a:rPr lang="en-CA" sz="1500" dirty="0" smtClean="0">
                <a:latin typeface="Consolas" panose="020B0609020204030204" pitchFamily="49" charset="0"/>
                <a:cs typeface="Consolas" panose="020B0609020204030204" pitchFamily="49" charset="0"/>
              </a:rPr>
              <a:t>;</a:t>
            </a:r>
          </a:p>
          <a:p>
            <a:pPr marL="85725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return 0;</a:t>
            </a:r>
          </a:p>
          <a:p>
            <a:pPr marL="857250" lvl="2" indent="0">
              <a:buNone/>
            </a:pPr>
            <a:r>
              <a:rPr lang="en-CA" sz="15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    </a:t>
            </a:r>
          </a:p>
        </p:txBody>
      </p:sp>
      <p:sp>
        <p:nvSpPr>
          <p:cNvPr id="4" name="TextBox 3"/>
          <p:cNvSpPr txBox="1"/>
          <p:nvPr/>
        </p:nvSpPr>
        <p:spPr>
          <a:xfrm>
            <a:off x="3120890" y="5725999"/>
            <a:ext cx="5123518" cy="1200329"/>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 on </a:t>
            </a:r>
            <a:r>
              <a:rPr lang="en-CA" i="1" dirty="0" err="1" smtClean="0">
                <a:solidFill>
                  <a:srgbClr val="0070C0"/>
                </a:solidFill>
                <a:latin typeface="Georgia" panose="02040502050405020303" pitchFamily="18" charset="0"/>
              </a:rPr>
              <a:t>ecelinux</a:t>
            </a:r>
            <a:r>
              <a:rPr lang="en-CA" dirty="0" smtClean="0">
                <a:solidFill>
                  <a:srgbClr val="0070C0"/>
                </a:solidFill>
                <a:latin typeface="Georgia" panose="02040502050405020303" pitchFamily="18" charset="0"/>
              </a:rPr>
              <a:t>:</a:t>
            </a:r>
          </a:p>
          <a:p>
            <a:r>
              <a:rPr lang="en-CA" dirty="0">
                <a:solidFill>
                  <a:srgbClr val="0070C0"/>
                </a:solidFill>
                <a:latin typeface="Consolas" panose="020B0609020204030204" pitchFamily="49" charset="0"/>
                <a:cs typeface="Consolas" panose="020B0609020204030204" pitchFamily="49" charset="0"/>
              </a:rPr>
              <a:t>   An 'unsigned short' occupies 2 bytes</a:t>
            </a:r>
          </a:p>
          <a:p>
            <a:r>
              <a:rPr lang="en-CA" dirty="0" smtClean="0">
                <a:solidFill>
                  <a:srgbClr val="0070C0"/>
                </a:solidFill>
                <a:latin typeface="Consolas" panose="020B0609020204030204" pitchFamily="49" charset="0"/>
                <a:cs typeface="Consolas" panose="020B0609020204030204" pitchFamily="49" charset="0"/>
              </a:rPr>
              <a:t>   An '</a:t>
            </a:r>
            <a:r>
              <a:rPr lang="en-CA" dirty="0">
                <a:solidFill>
                  <a:srgbClr val="0070C0"/>
                </a:solidFill>
                <a:latin typeface="Consolas" panose="020B0609020204030204" pitchFamily="49" charset="0"/>
                <a:cs typeface="Consolas" panose="020B0609020204030204" pitchFamily="49" charset="0"/>
              </a:rPr>
              <a:t>unsigned </a:t>
            </a:r>
            <a:r>
              <a:rPr lang="en-CA" dirty="0" smtClean="0">
                <a:solidFill>
                  <a:srgbClr val="0070C0"/>
                </a:solidFill>
                <a:latin typeface="Consolas" panose="020B0609020204030204" pitchFamily="49" charset="0"/>
                <a:cs typeface="Consolas" panose="020B0609020204030204" pitchFamily="49" charset="0"/>
              </a:rPr>
              <a:t>int</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occupies </a:t>
            </a:r>
            <a:r>
              <a:rPr lang="en-CA" dirty="0">
                <a:solidFill>
                  <a:srgbClr val="0070C0"/>
                </a:solidFill>
                <a:latin typeface="Consolas" panose="020B0609020204030204" pitchFamily="49" charset="0"/>
                <a:cs typeface="Consolas" panose="020B0609020204030204" pitchFamily="49" charset="0"/>
              </a:rPr>
              <a:t>4 bytes</a:t>
            </a:r>
          </a:p>
          <a:p>
            <a:r>
              <a:rPr lang="en-CA" dirty="0" smtClean="0">
                <a:solidFill>
                  <a:srgbClr val="0070C0"/>
                </a:solidFill>
                <a:latin typeface="Consolas" panose="020B0609020204030204" pitchFamily="49" charset="0"/>
                <a:cs typeface="Consolas" panose="020B0609020204030204" pitchFamily="49" charset="0"/>
              </a:rPr>
              <a:t>   An '</a:t>
            </a:r>
            <a:r>
              <a:rPr lang="en-CA" dirty="0">
                <a:solidFill>
                  <a:srgbClr val="0070C0"/>
                </a:solidFill>
                <a:latin typeface="Consolas" panose="020B0609020204030204" pitchFamily="49" charset="0"/>
                <a:cs typeface="Consolas" panose="020B0609020204030204" pitchFamily="49" charset="0"/>
              </a:rPr>
              <a:t>unsigned </a:t>
            </a:r>
            <a:r>
              <a:rPr lang="en-CA" dirty="0" smtClean="0">
                <a:solidFill>
                  <a:srgbClr val="0070C0"/>
                </a:solidFill>
                <a:latin typeface="Consolas" panose="020B0609020204030204" pitchFamily="49" charset="0"/>
                <a:cs typeface="Consolas" panose="020B0609020204030204" pitchFamily="49" charset="0"/>
              </a:rPr>
              <a:t>long</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occupies </a:t>
            </a:r>
            <a:r>
              <a:rPr lang="en-CA" dirty="0">
                <a:solidFill>
                  <a:srgbClr val="0070C0"/>
                </a:solidFill>
                <a:latin typeface="Consolas" panose="020B0609020204030204" pitchFamily="49" charset="0"/>
                <a:cs typeface="Consolas" panose="020B0609020204030204" pitchFamily="49" charset="0"/>
              </a:rPr>
              <a:t>8 bytes</a:t>
            </a:r>
          </a:p>
        </p:txBody>
      </p:sp>
    </p:spTree>
    <p:extLst>
      <p:ext uri="{BB962C8B-B14F-4D97-AF65-F5344CB8AC3E}">
        <p14:creationId xmlns:p14="http://schemas.microsoft.com/office/powerpoint/2010/main" val="1692561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initial values</a:t>
            </a:r>
            <a:endParaRPr lang="en-CA" dirty="0"/>
          </a:p>
        </p:txBody>
      </p:sp>
      <p:sp>
        <p:nvSpPr>
          <p:cNvPr id="3" name="Content Placeholder 2"/>
          <p:cNvSpPr>
            <a:spLocks noGrp="1"/>
          </p:cNvSpPr>
          <p:nvPr>
            <p:ph idx="1"/>
          </p:nvPr>
        </p:nvSpPr>
        <p:spPr/>
        <p:txBody>
          <a:bodyPr/>
          <a:lstStyle/>
          <a:p>
            <a:r>
              <a:rPr lang="en-CA" dirty="0" smtClean="0"/>
              <a:t>Question:</a:t>
            </a:r>
            <a:endParaRPr lang="en-CA" dirty="0"/>
          </a:p>
          <a:p>
            <a:pPr lvl="1"/>
            <a:r>
              <a:rPr lang="en-CA" dirty="0" smtClean="0"/>
              <a:t>What happens if the initial value cannot be stored?</a:t>
            </a:r>
          </a:p>
          <a:p>
            <a:pPr marL="914400" lvl="2" indent="0">
              <a:buNone/>
            </a:pP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include &lt;iostream&gt;</a:t>
            </a:r>
          </a:p>
          <a:p>
            <a:pPr marL="914400" lvl="2" indent="0">
              <a:buNone/>
            </a:pPr>
            <a:endParaRPr lang="en-CA" sz="1600" dirty="0" smtClean="0">
              <a:latin typeface="Consolas" panose="020B0609020204030204" pitchFamily="49" charset="0"/>
              <a:cs typeface="Consolas" panose="020B0609020204030204" pitchFamily="49" charset="0"/>
            </a:endParaRPr>
          </a:p>
          <a:p>
            <a:pPr marL="9144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main();</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int main() {</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unsigned short </a:t>
            </a:r>
            <a:r>
              <a:rPr lang="en-CA" sz="1600" dirty="0">
                <a:latin typeface="Consolas" panose="020B0609020204030204" pitchFamily="49" charset="0"/>
                <a:cs typeface="Consolas" panose="020B0609020204030204" pitchFamily="49" charset="0"/>
              </a:rPr>
              <a:t>c{299792458};</a:t>
            </a:r>
          </a:p>
          <a:p>
            <a:pPr marL="914400" lvl="2" indent="0">
              <a:buNone/>
            </a:pPr>
            <a:r>
              <a:rPr lang="en-CA" sz="1600" dirty="0">
                <a:latin typeface="Consolas" panose="020B0609020204030204" pitchFamily="49" charset="0"/>
                <a:cs typeface="Consolas" panose="020B0609020204030204" pitchFamily="49" charset="0"/>
              </a:rPr>
              <a:t>    std::cout &lt;&lt; "The speed of light is " &lt;&lt; </a:t>
            </a:r>
            <a:r>
              <a:rPr lang="en-CA" sz="1600" dirty="0" smtClean="0">
                <a:latin typeface="Consolas" panose="020B0609020204030204" pitchFamily="49" charset="0"/>
                <a:cs typeface="Consolas" panose="020B0609020204030204" pitchFamily="49" charset="0"/>
              </a:rPr>
              <a:t>c</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&lt;&lt; " m/s." &lt;&lt; </a:t>
            </a:r>
            <a:r>
              <a:rPr lang="en-CA" sz="1600" dirty="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endl;</a:t>
            </a:r>
            <a:endParaRPr lang="en-CA" sz="1600" dirty="0">
              <a:latin typeface="Consolas" panose="020B0609020204030204" pitchFamily="49" charset="0"/>
              <a:cs typeface="Consolas" panose="020B0609020204030204" pitchFamily="49" charset="0"/>
            </a:endParaRP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return 0;</a:t>
            </a:r>
          </a:p>
          <a:p>
            <a:pPr marL="914400" lvl="2" indent="0">
              <a:buNone/>
            </a:pPr>
            <a:r>
              <a:rPr lang="en-CA" sz="16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650230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initial values</a:t>
            </a:r>
            <a:endParaRPr lang="en-CA" dirty="0"/>
          </a:p>
        </p:txBody>
      </p:sp>
      <p:sp>
        <p:nvSpPr>
          <p:cNvPr id="3" name="Content Placeholder 2"/>
          <p:cNvSpPr>
            <a:spLocks noGrp="1"/>
          </p:cNvSpPr>
          <p:nvPr>
            <p:ph idx="1"/>
          </p:nvPr>
        </p:nvSpPr>
        <p:spPr/>
        <p:txBody>
          <a:bodyPr/>
          <a:lstStyle/>
          <a:p>
            <a:r>
              <a:rPr lang="en-CA" dirty="0" smtClean="0"/>
              <a:t>Fortunately, you get a warning:</a:t>
            </a:r>
          </a:p>
          <a:p>
            <a:pPr marL="457200" lvl="1" indent="0">
              <a:buNone/>
            </a:pPr>
            <a:r>
              <a:rPr lang="en-CA" sz="1400" dirty="0" smtClean="0">
                <a:latin typeface="Consolas" panose="020B0609020204030204" pitchFamily="49" charset="0"/>
                <a:cs typeface="Consolas" panose="020B0609020204030204" pitchFamily="49" charset="0"/>
              </a:rPr>
              <a:t>example.cpp</a:t>
            </a:r>
            <a:r>
              <a:rPr lang="en-CA" sz="1400" dirty="0">
                <a:latin typeface="Consolas" panose="020B0609020204030204" pitchFamily="49" charset="0"/>
                <a:cs typeface="Consolas" panose="020B0609020204030204" pitchFamily="49" charset="0"/>
              </a:rPr>
              <a:t>: In function '</a:t>
            </a: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457200" lvl="1" indent="0">
              <a:buNone/>
            </a:pPr>
            <a:r>
              <a:rPr lang="en-CA" sz="1400" dirty="0" smtClean="0">
                <a:latin typeface="Consolas" panose="020B0609020204030204" pitchFamily="49" charset="0"/>
                <a:cs typeface="Consolas" panose="020B0609020204030204" pitchFamily="49" charset="0"/>
              </a:rPr>
              <a:t>example.cpp:6:31</a:t>
            </a:r>
            <a:r>
              <a:rPr lang="en-CA" sz="1400" dirty="0">
                <a:latin typeface="Consolas" panose="020B0609020204030204" pitchFamily="49" charset="0"/>
                <a:cs typeface="Consolas" panose="020B0609020204030204" pitchFamily="49" charset="0"/>
              </a:rPr>
              <a:t>: warning: narrowing conversion of â299792458â from </a:t>
            </a:r>
            <a:r>
              <a:rPr lang="en-CA" sz="1400" dirty="0" smtClean="0">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to '</a:t>
            </a:r>
            <a:r>
              <a:rPr lang="en-CA" sz="1400" dirty="0" smtClean="0">
                <a:latin typeface="Consolas" panose="020B0609020204030204" pitchFamily="49" charset="0"/>
                <a:cs typeface="Consolas" panose="020B0609020204030204" pitchFamily="49" charset="0"/>
              </a:rPr>
              <a:t>short unsigned int</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inside { } [-</a:t>
            </a:r>
            <a:r>
              <a:rPr lang="en-CA" sz="1400" dirty="0" err="1">
                <a:latin typeface="Consolas" panose="020B0609020204030204" pitchFamily="49" charset="0"/>
                <a:cs typeface="Consolas" panose="020B0609020204030204" pitchFamily="49" charset="0"/>
              </a:rPr>
              <a:t>Wnarrowing</a:t>
            </a:r>
            <a:r>
              <a:rPr lang="en-CA" sz="1400" dirty="0">
                <a:latin typeface="Consolas" panose="020B0609020204030204" pitchFamily="49" charset="0"/>
                <a:cs typeface="Consolas" panose="020B0609020204030204" pitchFamily="49" charset="0"/>
              </a:rPr>
              <a:t>]</a:t>
            </a:r>
          </a:p>
          <a:p>
            <a:pPr marL="457200" lvl="1" indent="0">
              <a:buNone/>
            </a:pPr>
            <a:r>
              <a:rPr lang="en-CA" sz="1400" dirty="0">
                <a:latin typeface="Consolas" panose="020B0609020204030204" pitchFamily="49" charset="0"/>
                <a:cs typeface="Consolas" panose="020B0609020204030204" pitchFamily="49" charset="0"/>
              </a:rPr>
              <a:t>     unsigned short c{299792458};</a:t>
            </a:r>
          </a:p>
          <a:p>
            <a:pPr marL="45720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457200" lvl="1" indent="0">
              <a:buNone/>
            </a:pPr>
            <a:r>
              <a:rPr lang="en-CA" sz="1400" dirty="0" smtClean="0">
                <a:latin typeface="Consolas" panose="020B0609020204030204" pitchFamily="49" charset="0"/>
                <a:cs typeface="Consolas" panose="020B0609020204030204" pitchFamily="49" charset="0"/>
              </a:rPr>
              <a:t>example.cpp:6:31</a:t>
            </a:r>
            <a:r>
              <a:rPr lang="en-CA" sz="1400" dirty="0">
                <a:latin typeface="Consolas" panose="020B0609020204030204" pitchFamily="49" charset="0"/>
                <a:cs typeface="Consolas" panose="020B0609020204030204" pitchFamily="49" charset="0"/>
              </a:rPr>
              <a:t>: warning: large integer implicitly truncated to </a:t>
            </a:r>
            <a:r>
              <a:rPr lang="en-CA" sz="1400" dirty="0" smtClean="0">
                <a:latin typeface="Consolas" panose="020B0609020204030204" pitchFamily="49" charset="0"/>
                <a:cs typeface="Consolas" panose="020B0609020204030204" pitchFamily="49" charset="0"/>
              </a:rPr>
              <a:t>unsigned</a:t>
            </a:r>
          </a:p>
          <a:p>
            <a:pPr marL="457200" lvl="1" indent="0">
              <a:buNone/>
            </a:pPr>
            <a:r>
              <a:rPr lang="en-CA" sz="1400" dirty="0" smtClean="0">
                <a:latin typeface="Consolas" panose="020B0609020204030204" pitchFamily="49" charset="0"/>
                <a:cs typeface="Consolas" panose="020B0609020204030204" pitchFamily="49" charset="0"/>
              </a:rPr>
              <a:t>type </a:t>
            </a:r>
            <a:r>
              <a:rPr lang="en-CA" sz="1400" dirty="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Woverflow</a:t>
            </a:r>
            <a:r>
              <a:rPr lang="en-CA" sz="1400" dirty="0">
                <a:latin typeface="Consolas" panose="020B0609020204030204" pitchFamily="49" charset="0"/>
                <a:cs typeface="Consolas" panose="020B0609020204030204" pitchFamily="49" charset="0"/>
              </a:rPr>
              <a:t>]</a:t>
            </a:r>
          </a:p>
          <a:p>
            <a:pPr lvl="0"/>
            <a:endParaRPr lang="en-CA" dirty="0" smtClean="0">
              <a:solidFill>
                <a:prstClr val="black"/>
              </a:solidFill>
            </a:endParaRPr>
          </a:p>
          <a:p>
            <a:pPr lvl="0"/>
            <a:r>
              <a:rPr lang="en-CA" dirty="0" smtClean="0">
                <a:solidFill>
                  <a:prstClr val="black"/>
                </a:solidFill>
              </a:rPr>
              <a:t>It still compiles and executes:</a:t>
            </a:r>
            <a:endParaRPr lang="en-CA" dirty="0">
              <a:solidFill>
                <a:prstClr val="black"/>
              </a:solidFill>
            </a:endParaRPr>
          </a:p>
          <a:p>
            <a:pPr marL="457200" lvl="1" indent="0">
              <a:buNone/>
            </a:pPr>
            <a:r>
              <a:rPr lang="en-CA" dirty="0">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The speed of light is 30794 m/s.</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initial values</a:t>
            </a:r>
            <a:endParaRPr lang="en-CA" dirty="0"/>
          </a:p>
        </p:txBody>
      </p:sp>
      <p:sp>
        <p:nvSpPr>
          <p:cNvPr id="3" name="Content Placeholder 2"/>
          <p:cNvSpPr>
            <a:spLocks noGrp="1"/>
          </p:cNvSpPr>
          <p:nvPr>
            <p:ph idx="1"/>
          </p:nvPr>
        </p:nvSpPr>
        <p:spPr/>
        <p:txBody>
          <a:bodyPr/>
          <a:lstStyle/>
          <a:p>
            <a:r>
              <a:rPr lang="en-CA" dirty="0" smtClean="0"/>
              <a:t>Where does </a:t>
            </a:r>
            <a:r>
              <a:rPr lang="en-CA" dirty="0" smtClean="0">
                <a:latin typeface="Consolas" panose="020B0609020204030204" pitchFamily="49" charset="0"/>
                <a:cs typeface="Consolas" panose="020B0609020204030204" pitchFamily="49" charset="0"/>
              </a:rPr>
              <a:t>30794</a:t>
            </a:r>
            <a:r>
              <a:rPr lang="en-CA" dirty="0" smtClean="0"/>
              <a:t> come from?</a:t>
            </a:r>
          </a:p>
          <a:p>
            <a:endParaRPr lang="en-CA" dirty="0"/>
          </a:p>
          <a:p>
            <a:endParaRPr lang="en-CA" dirty="0" smtClean="0"/>
          </a:p>
          <a:p>
            <a:endParaRPr lang="en-CA" dirty="0"/>
          </a:p>
          <a:p>
            <a:endParaRPr lang="en-CA" dirty="0" smtClean="0"/>
          </a:p>
          <a:p>
            <a:endParaRPr lang="en-CA" dirty="0"/>
          </a:p>
          <a:p>
            <a:r>
              <a:rPr lang="en-CA" dirty="0" smtClean="0"/>
              <a:t>The binary number </a:t>
            </a:r>
            <a:r>
              <a:rPr lang="en-CA" dirty="0" smtClean="0">
                <a:solidFill>
                  <a:schemeClr val="tx1">
                    <a:lumMod val="50000"/>
                    <a:lumOff val="50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111100001001010</a:t>
            </a:r>
            <a:r>
              <a:rPr lang="en-CA" dirty="0" smtClean="0"/>
              <a:t> equals </a:t>
            </a:r>
            <a:r>
              <a:rPr lang="en-CA" dirty="0" smtClean="0">
                <a:latin typeface="Times New Roman" panose="02020603050405020304" pitchFamily="18" charset="0"/>
                <a:cs typeface="Times New Roman" panose="02020603050405020304" pitchFamily="18" charset="0"/>
              </a:rPr>
              <a:t>30794</a:t>
            </a:r>
            <a:r>
              <a:rPr lang="en-CA" dirty="0" smtClean="0"/>
              <a:t> in base 10</a:t>
            </a:r>
          </a:p>
          <a:p>
            <a:endParaRPr lang="en-CA" dirty="0">
              <a:solidFill>
                <a:srgbClr val="0070C0"/>
              </a:solidFill>
              <a:latin typeface="Consolas" panose="020B0609020204030204" pitchFamily="49" charset="0"/>
              <a:cs typeface="Consolas" panose="020B0609020204030204" pitchFamily="49" charset="0"/>
            </a:endParaRPr>
          </a:p>
          <a:p>
            <a:endParaRPr lang="en-CA" dirty="0" smtClean="0">
              <a:solidFill>
                <a:srgbClr val="0070C0"/>
              </a:solidFill>
              <a:latin typeface="Consolas" panose="020B0609020204030204" pitchFamily="49" charset="0"/>
              <a:cs typeface="Consolas" panose="020B0609020204030204" pitchFamily="49" charset="0"/>
            </a:endParaRPr>
          </a:p>
          <a:p>
            <a:endParaRPr lang="en-CA" dirty="0">
              <a:solidFill>
                <a:srgbClr val="0070C0"/>
              </a:solidFill>
              <a:latin typeface="Consolas" panose="020B0609020204030204" pitchFamily="49" charset="0"/>
              <a:cs typeface="Consolas" panose="020B0609020204030204" pitchFamily="49" charset="0"/>
            </a:endParaRPr>
          </a:p>
          <a:p>
            <a:endParaRPr lang="en-CA" dirty="0" smtClean="0">
              <a:solidFill>
                <a:srgbClr val="0070C0"/>
              </a:solidFill>
              <a:latin typeface="Consolas" panose="020B0609020204030204" pitchFamily="49" charset="0"/>
              <a:cs typeface="Consolas" panose="020B0609020204030204" pitchFamily="49" charset="0"/>
            </a:endParaRPr>
          </a:p>
        </p:txBody>
      </p:sp>
      <p:pic>
        <p:nvPicPr>
          <p:cNvPr id="6146" name="Picture 2" descr="C:\Users\dwharder\Desktop\byt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54623"/>
            <a:ext cx="4975773" cy="120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89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initial values</a:t>
            </a:r>
            <a:endParaRPr lang="en-CA" dirty="0"/>
          </a:p>
        </p:txBody>
      </p:sp>
      <p:sp>
        <p:nvSpPr>
          <p:cNvPr id="3" name="Content Placeholder 2"/>
          <p:cNvSpPr>
            <a:spLocks noGrp="1"/>
          </p:cNvSpPr>
          <p:nvPr>
            <p:ph idx="1"/>
          </p:nvPr>
        </p:nvSpPr>
        <p:spPr/>
        <p:txBody>
          <a:bodyPr/>
          <a:lstStyle/>
          <a:p>
            <a:r>
              <a:rPr lang="en-CA" dirty="0" smtClean="0"/>
              <a:t>Important:</a:t>
            </a:r>
          </a:p>
          <a:p>
            <a:pPr marL="0" indent="0" algn="l">
              <a:buNone/>
            </a:pPr>
            <a:r>
              <a:rPr lang="en-CA" sz="2400" dirty="0" smtClean="0">
                <a:solidFill>
                  <a:srgbClr val="FF0000"/>
                </a:solidFill>
                <a:latin typeface="Lucida Calligraphy" panose="03010101010101010101" pitchFamily="66" charset="0"/>
              </a:rPr>
              <a:t>	All unsigned integers are stored:</a:t>
            </a:r>
          </a:p>
          <a:p>
            <a:pPr marL="0" indent="0">
              <a:buNone/>
            </a:pPr>
            <a:r>
              <a:rPr lang="en-CA" sz="2400" dirty="0">
                <a:solidFill>
                  <a:srgbClr val="FF0000"/>
                </a:solidFill>
                <a:latin typeface="Lucida Calligraphy" panose="03010101010101010101" pitchFamily="66" charset="0"/>
              </a:rPr>
              <a:t>	</a:t>
            </a:r>
            <a:r>
              <a:rPr lang="en-CA" sz="2400" dirty="0" smtClean="0">
                <a:solidFill>
                  <a:srgbClr val="FF0000"/>
                </a:solidFill>
                <a:latin typeface="Lucida Calligraphy" panose="03010101010101010101" pitchFamily="66" charset="0"/>
              </a:rPr>
              <a:t>	modulo </a:t>
            </a:r>
            <a:r>
              <a:rPr lang="en-CA" sz="2400" dirty="0" smtClean="0">
                <a:solidFill>
                  <a:srgbClr val="FF0000"/>
                </a:solidFill>
                <a:latin typeface="Times New Roman" panose="02020603050405020304" pitchFamily="18" charset="0"/>
                <a:cs typeface="Times New Roman" panose="02020603050405020304" pitchFamily="18" charset="0"/>
              </a:rPr>
              <a:t>2</a:t>
            </a:r>
            <a:r>
              <a:rPr lang="en-CA" sz="2400" baseline="30000" dirty="0" smtClean="0">
                <a:solidFill>
                  <a:srgbClr val="FF0000"/>
                </a:solidFill>
                <a:latin typeface="Times New Roman" panose="02020603050405020304" pitchFamily="18" charset="0"/>
                <a:cs typeface="Times New Roman" panose="02020603050405020304" pitchFamily="18" charset="0"/>
              </a:rPr>
              <a:t>16</a:t>
            </a:r>
            <a:r>
              <a:rPr lang="en-CA" sz="2400" dirty="0" smtClean="0">
                <a:solidFill>
                  <a:srgbClr val="FF0000"/>
                </a:solidFill>
                <a:latin typeface="Lucida Calligraphy" panose="03010101010101010101" pitchFamily="66" charset="0"/>
              </a:rPr>
              <a:t> for </a:t>
            </a:r>
            <a:r>
              <a:rPr lang="en-CA" sz="2400" dirty="0" smtClean="0">
                <a:solidFill>
                  <a:srgbClr val="FF0000"/>
                </a:solidFill>
                <a:latin typeface="Consolas" panose="020B0609020204030204" pitchFamily="49" charset="0"/>
                <a:cs typeface="Consolas" panose="020B0609020204030204" pitchFamily="49" charset="0"/>
              </a:rPr>
              <a:t>unsigned short</a:t>
            </a:r>
          </a:p>
          <a:p>
            <a:pPr marL="0" indent="0">
              <a:buNone/>
            </a:pPr>
            <a:r>
              <a:rPr lang="en-CA" sz="2400" dirty="0">
                <a:solidFill>
                  <a:srgbClr val="FF0000"/>
                </a:solidFill>
                <a:latin typeface="Lucida Calligraphy" panose="03010101010101010101" pitchFamily="66" charset="0"/>
              </a:rPr>
              <a:t>	</a:t>
            </a:r>
            <a:r>
              <a:rPr lang="en-CA" sz="2400" dirty="0" smtClean="0">
                <a:solidFill>
                  <a:srgbClr val="FF0000"/>
                </a:solidFill>
                <a:latin typeface="Lucida Calligraphy" panose="03010101010101010101" pitchFamily="66" charset="0"/>
              </a:rPr>
              <a:t>	modulo </a:t>
            </a:r>
            <a:r>
              <a:rPr lang="en-CA" sz="2400" dirty="0" smtClean="0">
                <a:solidFill>
                  <a:srgbClr val="FF0000"/>
                </a:solidFill>
                <a:latin typeface="Times New Roman" panose="02020603050405020304" pitchFamily="18" charset="0"/>
                <a:cs typeface="Times New Roman" panose="02020603050405020304" pitchFamily="18" charset="0"/>
              </a:rPr>
              <a:t>2</a:t>
            </a:r>
            <a:r>
              <a:rPr lang="en-CA" sz="2400" baseline="30000" dirty="0" smtClean="0">
                <a:solidFill>
                  <a:srgbClr val="FF0000"/>
                </a:solidFill>
                <a:latin typeface="Times New Roman" panose="02020603050405020304" pitchFamily="18" charset="0"/>
                <a:cs typeface="Times New Roman" panose="02020603050405020304" pitchFamily="18" charset="0"/>
              </a:rPr>
              <a:t>32</a:t>
            </a:r>
            <a:r>
              <a:rPr lang="en-CA" sz="2400" dirty="0" smtClean="0">
                <a:solidFill>
                  <a:srgbClr val="FF0000"/>
                </a:solidFill>
                <a:latin typeface="Lucida Calligraphy" panose="03010101010101010101" pitchFamily="66" charset="0"/>
              </a:rPr>
              <a:t> </a:t>
            </a:r>
            <a:r>
              <a:rPr lang="en-CA" sz="2400" dirty="0">
                <a:solidFill>
                  <a:srgbClr val="FF0000"/>
                </a:solidFill>
                <a:latin typeface="Lucida Calligraphy" panose="03010101010101010101" pitchFamily="66" charset="0"/>
              </a:rPr>
              <a:t>for </a:t>
            </a:r>
            <a:r>
              <a:rPr lang="en-CA" sz="2400" dirty="0">
                <a:solidFill>
                  <a:srgbClr val="FF0000"/>
                </a:solidFill>
                <a:latin typeface="Consolas" panose="020B0609020204030204" pitchFamily="49" charset="0"/>
                <a:cs typeface="Consolas" panose="020B0609020204030204" pitchFamily="49" charset="0"/>
              </a:rPr>
              <a:t>unsigned </a:t>
            </a:r>
            <a:r>
              <a:rPr lang="en-CA" sz="2400" dirty="0" smtClean="0">
                <a:solidFill>
                  <a:srgbClr val="FF0000"/>
                </a:solidFill>
                <a:latin typeface="Consolas" panose="020B0609020204030204" pitchFamily="49" charset="0"/>
                <a:cs typeface="Consolas" panose="020B0609020204030204" pitchFamily="49" charset="0"/>
              </a:rPr>
              <a:t>int</a:t>
            </a:r>
            <a:endParaRPr lang="en-CA" sz="2400" dirty="0">
              <a:solidFill>
                <a:srgbClr val="FF0000"/>
              </a:solidFill>
              <a:latin typeface="Consolas" panose="020B0609020204030204" pitchFamily="49" charset="0"/>
              <a:cs typeface="Consolas" panose="020B0609020204030204" pitchFamily="49" charset="0"/>
            </a:endParaRPr>
          </a:p>
          <a:p>
            <a:pPr marL="0" indent="0">
              <a:buNone/>
            </a:pPr>
            <a:r>
              <a:rPr lang="en-CA" sz="2400" dirty="0">
                <a:solidFill>
                  <a:srgbClr val="FF0000"/>
                </a:solidFill>
                <a:latin typeface="Lucida Calligraphy" panose="03010101010101010101" pitchFamily="66" charset="0"/>
              </a:rPr>
              <a:t>	</a:t>
            </a:r>
            <a:r>
              <a:rPr lang="en-CA" sz="2400" dirty="0" smtClean="0">
                <a:solidFill>
                  <a:srgbClr val="FF0000"/>
                </a:solidFill>
                <a:latin typeface="Lucida Calligraphy" panose="03010101010101010101" pitchFamily="66" charset="0"/>
              </a:rPr>
              <a:t>	modulo </a:t>
            </a:r>
            <a:r>
              <a:rPr lang="en-CA" sz="2400" dirty="0" smtClean="0">
                <a:solidFill>
                  <a:srgbClr val="FF0000"/>
                </a:solidFill>
                <a:latin typeface="Times New Roman" panose="02020603050405020304" pitchFamily="18" charset="0"/>
                <a:cs typeface="Times New Roman" panose="02020603050405020304" pitchFamily="18" charset="0"/>
              </a:rPr>
              <a:t>2</a:t>
            </a:r>
            <a:r>
              <a:rPr lang="en-CA" sz="2400" baseline="30000" dirty="0" smtClean="0">
                <a:solidFill>
                  <a:srgbClr val="FF0000"/>
                </a:solidFill>
                <a:latin typeface="Times New Roman" panose="02020603050405020304" pitchFamily="18" charset="0"/>
                <a:cs typeface="Times New Roman" panose="02020603050405020304" pitchFamily="18" charset="0"/>
              </a:rPr>
              <a:t>64</a:t>
            </a:r>
            <a:r>
              <a:rPr lang="en-CA" sz="2400" dirty="0" smtClean="0">
                <a:solidFill>
                  <a:srgbClr val="FF0000"/>
                </a:solidFill>
                <a:latin typeface="Lucida Calligraphy" panose="03010101010101010101" pitchFamily="66" charset="0"/>
              </a:rPr>
              <a:t> </a:t>
            </a:r>
            <a:r>
              <a:rPr lang="en-CA" sz="2400" dirty="0">
                <a:solidFill>
                  <a:srgbClr val="FF0000"/>
                </a:solidFill>
                <a:latin typeface="Lucida Calligraphy" panose="03010101010101010101" pitchFamily="66" charset="0"/>
              </a:rPr>
              <a:t>for </a:t>
            </a:r>
            <a:r>
              <a:rPr lang="en-CA" sz="2400" dirty="0">
                <a:solidFill>
                  <a:srgbClr val="FF0000"/>
                </a:solidFill>
                <a:latin typeface="Consolas" panose="020B0609020204030204" pitchFamily="49" charset="0"/>
                <a:cs typeface="Consolas" panose="020B0609020204030204" pitchFamily="49" charset="0"/>
              </a:rPr>
              <a:t>unsigned </a:t>
            </a:r>
            <a:r>
              <a:rPr lang="en-CA" sz="2400" dirty="0" smtClean="0">
                <a:solidFill>
                  <a:srgbClr val="FF0000"/>
                </a:solidFill>
                <a:latin typeface="Consolas" panose="020B0609020204030204" pitchFamily="49" charset="0"/>
                <a:cs typeface="Consolas" panose="020B0609020204030204" pitchFamily="49" charset="0"/>
              </a:rPr>
              <a:t>long</a:t>
            </a:r>
            <a:endParaRPr lang="en-CA" sz="2400" dirty="0">
              <a:solidFill>
                <a:srgbClr val="FF0000"/>
              </a:solidFill>
              <a:latin typeface="Lucida Calligraphy" panose="03010101010101010101" pitchFamily="66" charset="0"/>
            </a:endParaRPr>
          </a:p>
          <a:p>
            <a:pPr marL="0" indent="0">
              <a:buNone/>
            </a:pPr>
            <a:endParaRPr lang="en-CA" sz="1800" dirty="0" smtClean="0">
              <a:solidFill>
                <a:srgbClr val="0070C0"/>
              </a:solidFill>
              <a:latin typeface="Consolas" panose="020B0609020204030204" pitchFamily="49" charset="0"/>
              <a:cs typeface="Consolas" panose="020B0609020204030204" pitchFamily="49" charset="0"/>
            </a:endParaRPr>
          </a:p>
          <a:p>
            <a:endParaRPr lang="en-CA" sz="1800" dirty="0" smtClean="0">
              <a:solidFill>
                <a:srgbClr val="0070C0"/>
              </a:solidFill>
              <a:latin typeface="Consolas" panose="020B0609020204030204" pitchFamily="49" charset="0"/>
              <a:cs typeface="Consolas" panose="020B0609020204030204" pitchFamily="49" charset="0"/>
            </a:endParaRPr>
          </a:p>
          <a:p>
            <a:endParaRPr lang="en-CA" dirty="0" smtClean="0">
              <a:solidFill>
                <a:srgbClr val="0070C0"/>
              </a:solidFill>
              <a:latin typeface="Consolas" panose="020B0609020204030204" pitchFamily="49" charset="0"/>
              <a:cs typeface="Consolas" panose="020B0609020204030204" pitchFamily="49" charset="0"/>
            </a:endParaRPr>
          </a:p>
          <a:p>
            <a:endParaRPr lang="en-CA" dirty="0">
              <a:solidFill>
                <a:srgbClr val="0070C0"/>
              </a:solidFill>
              <a:latin typeface="Consolas" panose="020B0609020204030204" pitchFamily="49" charset="0"/>
              <a:cs typeface="Consolas" panose="020B0609020204030204" pitchFamily="49" charset="0"/>
            </a:endParaRPr>
          </a:p>
          <a:p>
            <a:endParaRPr lang="en-CA" dirty="0" smtClean="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7861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Learn the representation of unsigned integers</a:t>
            </a:r>
          </a:p>
          <a:p>
            <a:pPr lvl="1"/>
            <a:r>
              <a:rPr lang="en-CA" dirty="0" smtClean="0"/>
              <a:t>Describe how integer addition and subtraction is performed</a:t>
            </a:r>
          </a:p>
          <a:p>
            <a:pPr lvl="2"/>
            <a:r>
              <a:rPr lang="en-CA" dirty="0" smtClean="0"/>
              <a:t>This requires the 2’s complement representation</a:t>
            </a:r>
          </a:p>
          <a:p>
            <a:pPr lvl="1"/>
            <a:r>
              <a:rPr lang="en-CA" dirty="0" smtClean="0"/>
              <a:t>Use 2’s complement to store negative numbers for signed integers</a:t>
            </a:r>
          </a:p>
          <a:p>
            <a:pPr lvl="1"/>
            <a:r>
              <a:rPr lang="en-CA" dirty="0" smtClean="0"/>
              <a:t>Describe the ranges stored by the four integer types</a:t>
            </a:r>
          </a:p>
          <a:p>
            <a:pPr lvl="2"/>
            <a:r>
              <a:rPr lang="en-CA" dirty="0" smtClean="0"/>
              <a:t>Both unsigned and signed</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arithmetic</a:t>
            </a:r>
            <a:endParaRPr lang="en-CA" dirty="0"/>
          </a:p>
        </p:txBody>
      </p:sp>
      <p:sp>
        <p:nvSpPr>
          <p:cNvPr id="3" name="Content Placeholder 2"/>
          <p:cNvSpPr>
            <a:spLocks noGrp="1"/>
          </p:cNvSpPr>
          <p:nvPr>
            <p:ph idx="1"/>
          </p:nvPr>
        </p:nvSpPr>
        <p:spPr/>
        <p:txBody>
          <a:bodyPr/>
          <a:lstStyle/>
          <a:p>
            <a:r>
              <a:rPr lang="en-CA" dirty="0" smtClean="0"/>
              <a:t>What happens if the sum, difference or product of two integers exceeds what can be stored?</a:t>
            </a:r>
          </a:p>
          <a:p>
            <a:pPr marL="914400" lvl="2" indent="0">
              <a:buNone/>
            </a:pPr>
            <a:r>
              <a:rPr lang="en-CA" sz="1500" dirty="0" smtClean="0">
                <a:latin typeface="Consolas" panose="020B0609020204030204" pitchFamily="49" charset="0"/>
                <a:cs typeface="Consolas" panose="020B0609020204030204" pitchFamily="49" charset="0"/>
              </a:rPr>
              <a:t>#include &lt;iostream&gt;</a:t>
            </a:r>
          </a:p>
          <a:p>
            <a:pPr marL="914400" lvl="2" indent="0">
              <a:buNone/>
            </a:pPr>
            <a:endParaRPr lang="en-CA" sz="1500" dirty="0">
              <a:latin typeface="Consolas" panose="020B0609020204030204" pitchFamily="49" charset="0"/>
              <a:cs typeface="Consolas" panose="020B0609020204030204" pitchFamily="49" charset="0"/>
            </a:endParaRPr>
          </a:p>
          <a:p>
            <a:pPr marL="914400" lvl="2" indent="0">
              <a:buNone/>
            </a:pPr>
            <a:r>
              <a:rPr lang="en-CA" sz="1500" dirty="0" smtClean="0">
                <a:latin typeface="Consolas" panose="020B0609020204030204" pitchFamily="49" charset="0"/>
                <a:cs typeface="Consolas" panose="020B0609020204030204" pitchFamily="49" charset="0"/>
              </a:rPr>
              <a:t>int main();</a:t>
            </a:r>
          </a:p>
          <a:p>
            <a:pPr marL="914400" lvl="2" indent="0">
              <a:buNone/>
            </a:pPr>
            <a:endParaRPr lang="en-CA" sz="1500" dirty="0">
              <a:latin typeface="Consolas" panose="020B0609020204030204" pitchFamily="49" charset="0"/>
              <a:cs typeface="Consolas" panose="020B0609020204030204" pitchFamily="49" charset="0"/>
            </a:endParaRPr>
          </a:p>
          <a:p>
            <a:pPr marL="914400" lvl="2" indent="0">
              <a:buNone/>
            </a:pPr>
            <a:r>
              <a:rPr lang="en-CA" sz="1500" dirty="0" smtClean="0">
                <a:latin typeface="Consolas" panose="020B0609020204030204" pitchFamily="49" charset="0"/>
                <a:cs typeface="Consolas" panose="020B0609020204030204" pitchFamily="49" charset="0"/>
              </a:rPr>
              <a:t>int main() {</a:t>
            </a:r>
          </a:p>
          <a:p>
            <a:pPr marL="9144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unsigned short m1{40000}, m2{42000};</a:t>
            </a:r>
            <a:endParaRPr lang="en-CA" sz="1500" dirty="0">
              <a:latin typeface="Consolas" panose="020B0609020204030204" pitchFamily="49" charset="0"/>
              <a:cs typeface="Consolas" panose="020B0609020204030204" pitchFamily="49" charset="0"/>
            </a:endParaRPr>
          </a:p>
          <a:p>
            <a:pPr marL="914400" lvl="2" indent="0">
              <a:buNone/>
            </a:pPr>
            <a:r>
              <a:rPr lang="en-CA" sz="1500" dirty="0" smtClean="0">
                <a:latin typeface="Consolas" panose="020B0609020204030204" pitchFamily="49" charset="0"/>
                <a:cs typeface="Consolas" panose="020B0609020204030204" pitchFamily="49" charset="0"/>
              </a:rPr>
              <a:t>    int   n1{40000}, n2{42000};</a:t>
            </a:r>
          </a:p>
          <a:p>
            <a:pPr marL="9144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unsigned short sum{m1 + m2}, diff{m1 - m2}, prod{m1*m2};</a:t>
            </a:r>
            <a:endParaRPr lang="en-CA" sz="1500" dirty="0">
              <a:latin typeface="Consolas" panose="020B0609020204030204" pitchFamily="49" charset="0"/>
              <a:cs typeface="Consolas" panose="020B0609020204030204" pitchFamily="49" charset="0"/>
            </a:endParaRPr>
          </a:p>
          <a:p>
            <a:pPr marL="914400" lvl="2" indent="0">
              <a:buNone/>
            </a:pPr>
            <a:endParaRPr lang="en-CA" sz="1500" dirty="0" smtClean="0">
              <a:latin typeface="Consolas" panose="020B0609020204030204" pitchFamily="49" charset="0"/>
              <a:cs typeface="Consolas" panose="020B0609020204030204" pitchFamily="49" charset="0"/>
            </a:endParaRPr>
          </a:p>
          <a:p>
            <a:pPr marL="9144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std::cout &lt;&lt; sum  &lt;&lt; "\t" &lt;&lt; (n1 + n2) &lt;&lt; std::endl;</a:t>
            </a:r>
          </a:p>
          <a:p>
            <a:pPr marL="914400" lvl="2" indent="0">
              <a:buNone/>
            </a:pPr>
            <a:r>
              <a:rPr lang="en-CA" sz="1500" dirty="0">
                <a:latin typeface="Consolas" panose="020B0609020204030204" pitchFamily="49" charset="0"/>
                <a:cs typeface="Consolas" panose="020B0609020204030204" pitchFamily="49" charset="0"/>
              </a:rPr>
              <a:t>    std::cout &lt;&lt; </a:t>
            </a:r>
            <a:r>
              <a:rPr lang="en-CA" sz="1500" dirty="0" smtClean="0">
                <a:latin typeface="Consolas" panose="020B0609020204030204" pitchFamily="49" charset="0"/>
                <a:cs typeface="Consolas" panose="020B0609020204030204" pitchFamily="49" charset="0"/>
              </a:rPr>
              <a:t>diff </a:t>
            </a:r>
            <a:r>
              <a:rPr lang="en-CA" sz="1500" dirty="0">
                <a:latin typeface="Consolas" panose="020B0609020204030204" pitchFamily="49" charset="0"/>
                <a:cs typeface="Consolas" panose="020B0609020204030204" pitchFamily="49" charset="0"/>
              </a:rPr>
              <a:t>&lt;&lt; </a:t>
            </a:r>
            <a:r>
              <a:rPr lang="en-CA" sz="1500" dirty="0" smtClean="0">
                <a:latin typeface="Consolas" panose="020B0609020204030204" pitchFamily="49" charset="0"/>
                <a:cs typeface="Consolas" panose="020B0609020204030204" pitchFamily="49" charset="0"/>
              </a:rPr>
              <a:t>"</a:t>
            </a:r>
            <a:r>
              <a:rPr lang="en-CA" sz="1500" dirty="0">
                <a:latin typeface="Consolas" panose="020B0609020204030204" pitchFamily="49" charset="0"/>
                <a:cs typeface="Consolas" panose="020B0609020204030204" pitchFamily="49" charset="0"/>
              </a:rPr>
              <a:t>\t</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smtClean="0">
                <a:latin typeface="Consolas" panose="020B0609020204030204" pitchFamily="49" charset="0"/>
                <a:cs typeface="Consolas" panose="020B0609020204030204" pitchFamily="49" charset="0"/>
              </a:rPr>
              <a:t>(n1 - n2) </a:t>
            </a:r>
            <a:r>
              <a:rPr lang="en-CA" sz="1500" dirty="0">
                <a:latin typeface="Consolas" panose="020B0609020204030204" pitchFamily="49" charset="0"/>
                <a:cs typeface="Consolas" panose="020B0609020204030204" pitchFamily="49" charset="0"/>
              </a:rPr>
              <a:t>&lt;&lt; std::endl;</a:t>
            </a:r>
          </a:p>
          <a:p>
            <a:pPr marL="914400" lvl="2" indent="0">
              <a:buNone/>
            </a:pPr>
            <a:r>
              <a:rPr lang="en-CA" sz="1500" dirty="0">
                <a:latin typeface="Consolas" panose="020B0609020204030204" pitchFamily="49" charset="0"/>
                <a:cs typeface="Consolas" panose="020B0609020204030204" pitchFamily="49" charset="0"/>
              </a:rPr>
              <a:t>    std::cout &lt;&lt; </a:t>
            </a:r>
            <a:r>
              <a:rPr lang="en-CA" sz="1500" dirty="0" smtClean="0">
                <a:latin typeface="Consolas" panose="020B0609020204030204" pitchFamily="49" charset="0"/>
                <a:cs typeface="Consolas" panose="020B0609020204030204" pitchFamily="49" charset="0"/>
              </a:rPr>
              <a:t>prod </a:t>
            </a:r>
            <a:r>
              <a:rPr lang="en-CA" sz="1500" dirty="0">
                <a:latin typeface="Consolas" panose="020B0609020204030204" pitchFamily="49" charset="0"/>
                <a:cs typeface="Consolas" panose="020B0609020204030204" pitchFamily="49" charset="0"/>
              </a:rPr>
              <a:t>&lt;&lt; </a:t>
            </a:r>
            <a:r>
              <a:rPr lang="en-CA" sz="1500" dirty="0" smtClean="0">
                <a:latin typeface="Consolas" panose="020B0609020204030204" pitchFamily="49" charset="0"/>
                <a:cs typeface="Consolas" panose="020B0609020204030204" pitchFamily="49" charset="0"/>
              </a:rPr>
              <a:t>"</a:t>
            </a:r>
            <a:r>
              <a:rPr lang="en-CA" sz="1500" dirty="0">
                <a:latin typeface="Consolas" panose="020B0609020204030204" pitchFamily="49" charset="0"/>
                <a:cs typeface="Consolas" panose="020B0609020204030204" pitchFamily="49" charset="0"/>
              </a:rPr>
              <a:t>\t</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&lt;&lt; </a:t>
            </a:r>
            <a:r>
              <a:rPr lang="en-CA" sz="1500" dirty="0" smtClean="0">
                <a:latin typeface="Consolas" panose="020B0609020204030204" pitchFamily="49" charset="0"/>
                <a:cs typeface="Consolas" panose="020B0609020204030204" pitchFamily="49" charset="0"/>
              </a:rPr>
              <a:t>(n1*n2)   &lt;&lt; </a:t>
            </a:r>
            <a:r>
              <a:rPr lang="en-CA" sz="1500" dirty="0">
                <a:latin typeface="Consolas" panose="020B0609020204030204" pitchFamily="49" charset="0"/>
                <a:cs typeface="Consolas" panose="020B0609020204030204" pitchFamily="49" charset="0"/>
              </a:rPr>
              <a:t>std::endl</a:t>
            </a:r>
            <a:r>
              <a:rPr lang="en-CA" sz="1500" dirty="0" smtClean="0">
                <a:latin typeface="Consolas" panose="020B0609020204030204" pitchFamily="49" charset="0"/>
                <a:cs typeface="Consolas" panose="020B0609020204030204" pitchFamily="49" charset="0"/>
              </a:rPr>
              <a:t>;</a:t>
            </a:r>
          </a:p>
          <a:p>
            <a:pPr marL="914400" lvl="2" indent="0">
              <a:buNone/>
            </a:pPr>
            <a:endParaRPr lang="en-CA" sz="1500" dirty="0">
              <a:latin typeface="Consolas" panose="020B0609020204030204" pitchFamily="49" charset="0"/>
              <a:cs typeface="Consolas" panose="020B0609020204030204" pitchFamily="49" charset="0"/>
            </a:endParaRPr>
          </a:p>
          <a:p>
            <a:pPr marL="914400" lvl="2" indent="0">
              <a:buNone/>
            </a:pPr>
            <a:r>
              <a:rPr lang="en-CA" sz="1500" dirty="0" smtClean="0">
                <a:latin typeface="Consolas" panose="020B0609020204030204" pitchFamily="49" charset="0"/>
                <a:cs typeface="Consolas" panose="020B0609020204030204" pitchFamily="49" charset="0"/>
              </a:rPr>
              <a:t>    return 0;</a:t>
            </a:r>
          </a:p>
          <a:p>
            <a:pPr marL="914400" lvl="2" indent="0">
              <a:buNone/>
            </a:pPr>
            <a:r>
              <a:rPr lang="en-CA" sz="1500" dirty="0"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
        <p:nvSpPr>
          <p:cNvPr id="4" name="Rectangle 3"/>
          <p:cNvSpPr/>
          <p:nvPr/>
        </p:nvSpPr>
        <p:spPr>
          <a:xfrm>
            <a:off x="4572000" y="5613047"/>
            <a:ext cx="3240360" cy="1200329"/>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cs typeface="Consolas" panose="020B0609020204030204" pitchFamily="49" charset="0"/>
              </a:rPr>
              <a:t>   16464   82000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63536   -</a:t>
            </a:r>
            <a:r>
              <a:rPr lang="en-CA" dirty="0">
                <a:solidFill>
                  <a:srgbClr val="0070C0"/>
                </a:solidFill>
                <a:latin typeface="Consolas" panose="020B0609020204030204" pitchFamily="49" charset="0"/>
                <a:cs typeface="Consolas" panose="020B0609020204030204" pitchFamily="49" charset="0"/>
              </a:rPr>
              <a:t>2000</a:t>
            </a:r>
          </a:p>
          <a:p>
            <a:r>
              <a:rPr lang="en-CA" dirty="0" smtClean="0">
                <a:solidFill>
                  <a:srgbClr val="0070C0"/>
                </a:solidFill>
                <a:latin typeface="Consolas" panose="020B0609020204030204" pitchFamily="49" charset="0"/>
                <a:cs typeface="Consolas" panose="020B0609020204030204" pitchFamily="49" charset="0"/>
              </a:rPr>
              <a:t>   50176   1680000000</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30795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arithmetic</a:t>
            </a:r>
            <a:endParaRPr lang="en-CA" dirty="0"/>
          </a:p>
        </p:txBody>
      </p:sp>
      <p:sp>
        <p:nvSpPr>
          <p:cNvPr id="3" name="Content Placeholder 2"/>
          <p:cNvSpPr>
            <a:spLocks noGrp="1"/>
          </p:cNvSpPr>
          <p:nvPr>
            <p:ph idx="1"/>
          </p:nvPr>
        </p:nvSpPr>
        <p:spPr/>
        <p:txBody>
          <a:bodyPr/>
          <a:lstStyle/>
          <a:p>
            <a:r>
              <a:rPr lang="en-CA" dirty="0" smtClean="0"/>
              <a:t>Let’s look at the actual values and the evaluated results:</a:t>
            </a:r>
          </a:p>
          <a:p>
            <a:pPr marL="914400" lvl="2" indent="0">
              <a:buNone/>
            </a:pPr>
            <a:r>
              <a:rPr lang="en-CA"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Times New Roman" panose="02020603050405020304" pitchFamily="18" charset="0"/>
                <a:cs typeface="Times New Roman" panose="02020603050405020304" pitchFamily="18" charset="0"/>
              </a:rPr>
              <a:t>16464</a:t>
            </a:r>
            <a:r>
              <a:rPr lang="en-CA" dirty="0" smtClean="0">
                <a:solidFill>
                  <a:srgbClr val="FF0000"/>
                </a:solidFill>
                <a:latin typeface="Consolas" panose="020B0609020204030204" pitchFamily="49" charset="0"/>
                <a:cs typeface="Consolas" panose="020B0609020204030204" pitchFamily="49" charset="0"/>
              </a:rPr>
              <a:t>			 0100000001010000</a:t>
            </a:r>
          </a:p>
          <a:p>
            <a:pPr marL="914400" lvl="2" indent="0">
              <a:buNone/>
            </a:pPr>
            <a:r>
              <a:rPr lang="en-CA" dirty="0" smtClean="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Times New Roman" panose="02020603050405020304" pitchFamily="18" charset="0"/>
                <a:cs typeface="Times New Roman" panose="02020603050405020304" pitchFamily="18" charset="0"/>
              </a:rPr>
              <a:t>82000</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	10100000001010000</a:t>
            </a:r>
          </a:p>
          <a:p>
            <a:pPr marL="914400" lvl="2" indent="0">
              <a:buNone/>
            </a:pPr>
            <a:endParaRPr lang="en-CA" dirty="0" smtClean="0">
              <a:latin typeface="Consolas" panose="020B0609020204030204" pitchFamily="49" charset="0"/>
              <a:cs typeface="Consolas" panose="020B0609020204030204" pitchFamily="49" charset="0"/>
            </a:endParaRPr>
          </a:p>
          <a:p>
            <a:pPr marL="914400" lvl="2" indent="0">
              <a:buNone/>
            </a:pPr>
            <a:r>
              <a:rPr lang="en-CA"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Times New Roman" panose="02020603050405020304" pitchFamily="18" charset="0"/>
                <a:cs typeface="Times New Roman" panose="02020603050405020304" pitchFamily="18" charset="0"/>
              </a:rPr>
              <a:t>63536</a:t>
            </a: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a:t>
            </a: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1111100000110000</a:t>
            </a:r>
          </a:p>
          <a:p>
            <a:pPr marL="914400" lvl="2" indent="0">
              <a:buNone/>
            </a:pPr>
            <a:r>
              <a:rPr lang="en-CA" dirty="0" smtClean="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Times New Roman" panose="02020603050405020304" pitchFamily="18" charset="0"/>
                <a:cs typeface="Times New Roman" panose="02020603050405020304" pitchFamily="18" charset="0"/>
              </a:rPr>
              <a:t>–2000</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-0000011111010000</a:t>
            </a:r>
          </a:p>
          <a:p>
            <a:pPr marL="914400" lvl="2" indent="0">
              <a:buNone/>
            </a:pPr>
            <a:endParaRPr lang="en-CA" dirty="0">
              <a:latin typeface="Consolas" panose="020B0609020204030204" pitchFamily="49" charset="0"/>
              <a:cs typeface="Consolas" panose="020B0609020204030204" pitchFamily="49" charset="0"/>
            </a:endParaRPr>
          </a:p>
          <a:p>
            <a:pPr marL="914400" lvl="2" indent="0">
              <a:buNone/>
            </a:pPr>
            <a:r>
              <a:rPr lang="en-CA"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Times New Roman" panose="02020603050405020304" pitchFamily="18" charset="0"/>
                <a:cs typeface="Times New Roman" panose="02020603050405020304" pitchFamily="18" charset="0"/>
              </a:rPr>
              <a:t>50176</a:t>
            </a: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1100010000000000</a:t>
            </a:r>
          </a:p>
          <a:p>
            <a:pPr marL="914400" lvl="2" indent="0">
              <a:buNone/>
            </a:pPr>
            <a:r>
              <a:rPr lang="en-CA" dirty="0" smtClean="0">
                <a:solidFill>
                  <a:srgbClr val="0070C0"/>
                </a:solidFill>
                <a:latin typeface="Times New Roman" panose="02020603050405020304" pitchFamily="18" charset="0"/>
                <a:cs typeface="Times New Roman" panose="02020603050405020304" pitchFamily="18" charset="0"/>
              </a:rPr>
              <a:t> 1680000000</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1100100001000101100010000000000</a:t>
            </a:r>
          </a:p>
          <a:p>
            <a:pPr marL="914400" lvl="2" indent="0">
              <a:buNone/>
            </a:pPr>
            <a:endParaRPr lang="en-CA" dirty="0">
              <a:solidFill>
                <a:srgbClr val="0070C0"/>
              </a:solidFill>
              <a:latin typeface="Consolas" panose="020B0609020204030204" pitchFamily="49" charset="0"/>
              <a:cs typeface="Consolas" panose="020B0609020204030204" pitchFamily="49" charset="0"/>
            </a:endParaRPr>
          </a:p>
          <a:p>
            <a:pPr lvl="0"/>
            <a:r>
              <a:rPr lang="en-CA" dirty="0" smtClean="0">
                <a:solidFill>
                  <a:prstClr val="black"/>
                </a:solidFill>
              </a:rPr>
              <a:t>For the sum and product, the result ignores the higher-order bits</a:t>
            </a:r>
          </a:p>
          <a:p>
            <a:pPr lvl="1"/>
            <a:r>
              <a:rPr lang="en-CA" dirty="0" smtClean="0">
                <a:solidFill>
                  <a:prstClr val="black"/>
                </a:solidFill>
              </a:rPr>
              <a:t>The negative number is a little odd….</a:t>
            </a:r>
            <a:endParaRPr lang="en-CA" dirty="0">
              <a:solidFill>
                <a:prstClr val="black"/>
              </a:solidFill>
            </a:endParaRPr>
          </a:p>
          <a:p>
            <a:pPr marL="914400" lvl="2" indent="0">
              <a:buNone/>
            </a:pPr>
            <a:endParaRPr lang="en-CA" dirty="0" smtClean="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0709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arithmetic</a:t>
            </a:r>
            <a:endParaRPr lang="en-CA" dirty="0"/>
          </a:p>
        </p:txBody>
      </p:sp>
      <p:sp>
        <p:nvSpPr>
          <p:cNvPr id="3" name="Content Placeholder 2"/>
          <p:cNvSpPr>
            <a:spLocks noGrp="1"/>
          </p:cNvSpPr>
          <p:nvPr>
            <p:ph idx="1"/>
          </p:nvPr>
        </p:nvSpPr>
        <p:spPr/>
        <p:txBody>
          <a:bodyPr/>
          <a:lstStyle/>
          <a:p>
            <a:r>
              <a:rPr lang="en-CA" dirty="0" smtClean="0"/>
              <a:t>What happens if the sum, difference or product of two integers exceeds what can be stored?</a:t>
            </a:r>
          </a:p>
          <a:p>
            <a:pPr marL="914400" lvl="2" indent="0">
              <a:buNone/>
            </a:pPr>
            <a:r>
              <a:rPr lang="en-CA" sz="1400" dirty="0" smtClean="0">
                <a:latin typeface="Consolas" panose="020B0609020204030204" pitchFamily="49" charset="0"/>
                <a:cs typeface="Consolas" panose="020B0609020204030204" pitchFamily="49" charset="0"/>
              </a:rPr>
              <a:t>#include &lt;iostream&gt;</a:t>
            </a:r>
          </a:p>
          <a:p>
            <a:pPr marL="914400" lvl="2" indent="0">
              <a:buNone/>
            </a:pPr>
            <a:r>
              <a:rPr lang="en-CA" sz="1400" dirty="0" smtClean="0">
                <a:latin typeface="Consolas" panose="020B0609020204030204" pitchFamily="49" charset="0"/>
                <a:cs typeface="Consolas" panose="020B0609020204030204" pitchFamily="49" charset="0"/>
              </a:rPr>
              <a:t>int main();</a:t>
            </a:r>
          </a:p>
          <a:p>
            <a:pPr marL="914400" lvl="2" indent="0">
              <a:buNone/>
            </a:pPr>
            <a:r>
              <a:rPr lang="en-CA" sz="1400" dirty="0" smtClean="0">
                <a:latin typeface="Consolas" panose="020B0609020204030204" pitchFamily="49" charset="0"/>
                <a:cs typeface="Consolas" panose="020B0609020204030204" pitchFamily="49" charset="0"/>
              </a:rPr>
              <a:t>int main() {</a:t>
            </a: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unsigned short smallest{0}, largest{65535};</a:t>
            </a:r>
            <a:endParaRPr lang="en-CA" sz="1400" dirty="0">
              <a:latin typeface="Consolas" panose="020B0609020204030204" pitchFamily="49" charset="0"/>
              <a:cs typeface="Consolas" panose="020B0609020204030204" pitchFamily="49" charset="0"/>
            </a:endParaRPr>
          </a:p>
          <a:p>
            <a:pPr marL="914400" lvl="2" indent="0">
              <a:buNone/>
            </a:pPr>
            <a:endParaRPr lang="en-CA" sz="1400" dirty="0" smtClean="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"Smallest:  " &lt;&lt; smallest &lt;&lt; std::endl;</a:t>
            </a:r>
          </a:p>
          <a:p>
            <a:pPr marL="914400" lvl="2"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"Largest:   </a:t>
            </a:r>
            <a:r>
              <a:rPr lang="en-CA" sz="1400" dirty="0">
                <a:latin typeface="Consolas" panose="020B0609020204030204" pitchFamily="49" charset="0"/>
                <a:cs typeface="Consolas" panose="020B0609020204030204" pitchFamily="49" charset="0"/>
              </a:rPr>
              <a:t>" &lt;&lt; </a:t>
            </a:r>
            <a:r>
              <a:rPr lang="en-CA" sz="1400" dirty="0" smtClean="0">
                <a:latin typeface="Consolas" panose="020B0609020204030204" pitchFamily="49" charset="0"/>
                <a:cs typeface="Consolas" panose="020B0609020204030204" pitchFamily="49" charset="0"/>
              </a:rPr>
              <a:t>largest  &lt;&lt; </a:t>
            </a:r>
            <a:r>
              <a:rPr lang="en-CA" sz="1400" dirty="0">
                <a:latin typeface="Consolas" panose="020B0609020204030204" pitchFamily="49" charset="0"/>
                <a:cs typeface="Consolas" panose="020B0609020204030204" pitchFamily="49" charset="0"/>
              </a:rPr>
              <a:t>std::endl;</a:t>
            </a:r>
          </a:p>
          <a:p>
            <a:pPr marL="914400" lvl="2" indent="0">
              <a:buNone/>
            </a:pPr>
            <a:r>
              <a:rPr lang="en-CA" sz="1400" dirty="0" smtClean="0">
                <a:latin typeface="Consolas" panose="020B0609020204030204" pitchFamily="49" charset="0"/>
                <a:cs typeface="Consolas" panose="020B0609020204030204" pitchFamily="49" charset="0"/>
              </a:rPr>
              <a:t>    --smallest;</a:t>
            </a: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largest;</a:t>
            </a:r>
            <a:endParaRPr lang="en-CA" sz="1400" dirty="0">
              <a:latin typeface="Consolas" panose="020B0609020204030204" pitchFamily="49" charset="0"/>
              <a:cs typeface="Consolas" panose="020B0609020204030204" pitchFamily="49" charset="0"/>
            </a:endParaRPr>
          </a:p>
          <a:p>
            <a:pPr marL="914400" lvl="2" indent="0">
              <a:buNone/>
            </a:pP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a:t>
            </a:r>
            <a:r>
              <a:rPr lang="en-CA" sz="1400" dirty="0" smtClean="0">
                <a:latin typeface="Consolas" panose="020B0609020204030204" pitchFamily="49" charset="0"/>
                <a:cs typeface="Consolas" panose="020B0609020204030204" pitchFamily="49" charset="0"/>
              </a:rPr>
              <a:t>Smallest minus 1: </a:t>
            </a:r>
            <a:r>
              <a:rPr lang="en-CA" sz="1400" dirty="0">
                <a:latin typeface="Consolas" panose="020B0609020204030204" pitchFamily="49" charset="0"/>
                <a:cs typeface="Consolas" panose="020B0609020204030204" pitchFamily="49" charset="0"/>
              </a:rPr>
              <a:t>" &lt;&lt; smallest &lt;&lt; std::endl;</a:t>
            </a: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a:t>
            </a:r>
            <a:r>
              <a:rPr lang="en-CA" sz="1400" dirty="0" smtClean="0">
                <a:latin typeface="Consolas" panose="020B0609020204030204" pitchFamily="49" charset="0"/>
                <a:cs typeface="Consolas" panose="020B0609020204030204" pitchFamily="49" charset="0"/>
              </a:rPr>
              <a:t>Largest plus 1:   </a:t>
            </a:r>
            <a:r>
              <a:rPr lang="en-CA" sz="1400" dirty="0">
                <a:latin typeface="Consolas" panose="020B0609020204030204" pitchFamily="49" charset="0"/>
                <a:cs typeface="Consolas" panose="020B0609020204030204" pitchFamily="49" charset="0"/>
              </a:rPr>
              <a:t>" &lt;&lt; largest  &lt;&lt; std::endl;</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smtClean="0">
                <a:latin typeface="Consolas" panose="020B0609020204030204" pitchFamily="49" charset="0"/>
                <a:cs typeface="Consolas" panose="020B0609020204030204" pitchFamily="49" charset="0"/>
              </a:rPr>
              <a:t>    return 0;</a:t>
            </a:r>
          </a:p>
          <a:p>
            <a:pPr marL="914400" lvl="2" indent="0">
              <a:buNone/>
            </a:pPr>
            <a:r>
              <a:rPr lang="en-CA" sz="1400" dirty="0" smtClean="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
        <p:nvSpPr>
          <p:cNvPr id="4" name="Rectangle 3"/>
          <p:cNvSpPr/>
          <p:nvPr/>
        </p:nvSpPr>
        <p:spPr>
          <a:xfrm>
            <a:off x="4067944" y="5229200"/>
            <a:ext cx="3707904" cy="1477328"/>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fr-FR" dirty="0" smtClean="0">
                <a:solidFill>
                  <a:srgbClr val="0070C0"/>
                </a:solidFill>
                <a:latin typeface="Consolas" panose="020B0609020204030204" pitchFamily="49" charset="0"/>
                <a:cs typeface="Consolas" panose="020B0609020204030204" pitchFamily="49" charset="0"/>
              </a:rPr>
              <a:t>   </a:t>
            </a:r>
            <a:r>
              <a:rPr lang="fr-FR" dirty="0" err="1" smtClean="0">
                <a:solidFill>
                  <a:srgbClr val="0070C0"/>
                </a:solidFill>
                <a:latin typeface="Consolas" panose="020B0609020204030204" pitchFamily="49" charset="0"/>
                <a:cs typeface="Consolas" panose="020B0609020204030204" pitchFamily="49" charset="0"/>
              </a:rPr>
              <a:t>Smallest</a:t>
            </a:r>
            <a:r>
              <a:rPr lang="fr-FR" dirty="0">
                <a:solidFill>
                  <a:srgbClr val="0070C0"/>
                </a:solidFill>
                <a:latin typeface="Consolas" panose="020B0609020204030204" pitchFamily="49" charset="0"/>
                <a:cs typeface="Consolas" panose="020B0609020204030204" pitchFamily="49" charset="0"/>
              </a:rPr>
              <a:t>:  0</a:t>
            </a:r>
          </a:p>
          <a:p>
            <a:r>
              <a:rPr lang="fr-FR" dirty="0" smtClean="0">
                <a:solidFill>
                  <a:srgbClr val="0070C0"/>
                </a:solidFill>
                <a:latin typeface="Consolas" panose="020B0609020204030204" pitchFamily="49" charset="0"/>
                <a:cs typeface="Consolas" panose="020B0609020204030204" pitchFamily="49" charset="0"/>
              </a:rPr>
              <a:t>   </a:t>
            </a:r>
            <a:r>
              <a:rPr lang="fr-FR" dirty="0" err="1" smtClean="0">
                <a:solidFill>
                  <a:srgbClr val="0070C0"/>
                </a:solidFill>
                <a:latin typeface="Consolas" panose="020B0609020204030204" pitchFamily="49" charset="0"/>
                <a:cs typeface="Consolas" panose="020B0609020204030204" pitchFamily="49" charset="0"/>
              </a:rPr>
              <a:t>Largest</a:t>
            </a:r>
            <a:r>
              <a:rPr lang="fr-FR" dirty="0">
                <a:solidFill>
                  <a:srgbClr val="0070C0"/>
                </a:solidFill>
                <a:latin typeface="Consolas" panose="020B0609020204030204" pitchFamily="49" charset="0"/>
                <a:cs typeface="Consolas" panose="020B0609020204030204" pitchFamily="49" charset="0"/>
              </a:rPr>
              <a:t>:   65535</a:t>
            </a:r>
          </a:p>
          <a:p>
            <a:r>
              <a:rPr lang="fr-FR" dirty="0" smtClean="0">
                <a:solidFill>
                  <a:srgbClr val="0070C0"/>
                </a:solidFill>
                <a:latin typeface="Consolas" panose="020B0609020204030204" pitchFamily="49" charset="0"/>
                <a:cs typeface="Consolas" panose="020B0609020204030204" pitchFamily="49" charset="0"/>
              </a:rPr>
              <a:t>   </a:t>
            </a:r>
            <a:r>
              <a:rPr lang="fr-FR" dirty="0" err="1" smtClean="0">
                <a:solidFill>
                  <a:srgbClr val="0070C0"/>
                </a:solidFill>
                <a:latin typeface="Consolas" panose="020B0609020204030204" pitchFamily="49" charset="0"/>
                <a:cs typeface="Consolas" panose="020B0609020204030204" pitchFamily="49" charset="0"/>
              </a:rPr>
              <a:t>Smallest</a:t>
            </a:r>
            <a:r>
              <a:rPr lang="fr-FR" dirty="0" smtClean="0">
                <a:solidFill>
                  <a:srgbClr val="0070C0"/>
                </a:solidFill>
                <a:latin typeface="Consolas" panose="020B0609020204030204" pitchFamily="49" charset="0"/>
                <a:cs typeface="Consolas" panose="020B0609020204030204" pitchFamily="49" charset="0"/>
              </a:rPr>
              <a:t> </a:t>
            </a:r>
            <a:r>
              <a:rPr lang="fr-FR" dirty="0">
                <a:solidFill>
                  <a:srgbClr val="0070C0"/>
                </a:solidFill>
                <a:latin typeface="Consolas" panose="020B0609020204030204" pitchFamily="49" charset="0"/>
                <a:cs typeface="Consolas" panose="020B0609020204030204" pitchFamily="49" charset="0"/>
              </a:rPr>
              <a:t>minus 1: </a:t>
            </a:r>
            <a:r>
              <a:rPr lang="fr-FR" dirty="0" smtClean="0">
                <a:solidFill>
                  <a:srgbClr val="0070C0"/>
                </a:solidFill>
                <a:latin typeface="Consolas" panose="020B0609020204030204" pitchFamily="49" charset="0"/>
                <a:cs typeface="Consolas" panose="020B0609020204030204" pitchFamily="49" charset="0"/>
              </a:rPr>
              <a:t>65535</a:t>
            </a:r>
            <a:endParaRPr lang="fr-FR" dirty="0">
              <a:solidFill>
                <a:srgbClr val="0070C0"/>
              </a:solidFill>
              <a:latin typeface="Consolas" panose="020B0609020204030204" pitchFamily="49" charset="0"/>
              <a:cs typeface="Consolas" panose="020B0609020204030204" pitchFamily="49" charset="0"/>
            </a:endParaRPr>
          </a:p>
          <a:p>
            <a:r>
              <a:rPr lang="fr-FR" dirty="0" smtClean="0">
                <a:solidFill>
                  <a:srgbClr val="0070C0"/>
                </a:solidFill>
                <a:latin typeface="Consolas" panose="020B0609020204030204" pitchFamily="49" charset="0"/>
                <a:cs typeface="Consolas" panose="020B0609020204030204" pitchFamily="49" charset="0"/>
              </a:rPr>
              <a:t>   </a:t>
            </a:r>
            <a:r>
              <a:rPr lang="fr-FR" dirty="0" err="1" smtClean="0">
                <a:solidFill>
                  <a:srgbClr val="0070C0"/>
                </a:solidFill>
                <a:latin typeface="Consolas" panose="020B0609020204030204" pitchFamily="49" charset="0"/>
                <a:cs typeface="Consolas" panose="020B0609020204030204" pitchFamily="49" charset="0"/>
              </a:rPr>
              <a:t>Largest</a:t>
            </a:r>
            <a:r>
              <a:rPr lang="fr-FR" dirty="0" smtClean="0">
                <a:solidFill>
                  <a:srgbClr val="0070C0"/>
                </a:solidFill>
                <a:latin typeface="Consolas" panose="020B0609020204030204" pitchFamily="49" charset="0"/>
                <a:cs typeface="Consolas" panose="020B0609020204030204" pitchFamily="49" charset="0"/>
              </a:rPr>
              <a:t> </a:t>
            </a:r>
            <a:r>
              <a:rPr lang="fr-FR" dirty="0">
                <a:solidFill>
                  <a:srgbClr val="0070C0"/>
                </a:solidFill>
                <a:latin typeface="Consolas" panose="020B0609020204030204" pitchFamily="49" charset="0"/>
                <a:cs typeface="Consolas" panose="020B0609020204030204" pitchFamily="49" charset="0"/>
              </a:rPr>
              <a:t>plus 1:   0</a:t>
            </a:r>
          </a:p>
        </p:txBody>
      </p:sp>
    </p:spTree>
    <p:extLst>
      <p:ext uri="{BB962C8B-B14F-4D97-AF65-F5344CB8AC3E}">
        <p14:creationId xmlns:p14="http://schemas.microsoft.com/office/powerpoint/2010/main" val="3626930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arithmetic</a:t>
            </a:r>
            <a:endParaRPr lang="en-CA" dirty="0"/>
          </a:p>
        </p:txBody>
      </p:sp>
      <p:sp>
        <p:nvSpPr>
          <p:cNvPr id="3" name="Content Placeholder 2"/>
          <p:cNvSpPr>
            <a:spLocks noGrp="1"/>
          </p:cNvSpPr>
          <p:nvPr>
            <p:ph idx="1"/>
          </p:nvPr>
        </p:nvSpPr>
        <p:spPr/>
        <p:txBody>
          <a:bodyPr/>
          <a:lstStyle/>
          <a:p>
            <a:r>
              <a:rPr lang="en-CA" dirty="0"/>
              <a:t>Important:</a:t>
            </a:r>
          </a:p>
          <a:p>
            <a:pPr marL="0" indent="0" algn="l">
              <a:buNone/>
            </a:pPr>
            <a:r>
              <a:rPr lang="en-CA" dirty="0">
                <a:solidFill>
                  <a:srgbClr val="FF0000"/>
                </a:solidFill>
                <a:latin typeface="Lucida Calligraphy" panose="03010101010101010101" pitchFamily="66" charset="0"/>
              </a:rPr>
              <a:t>	All unsigned integers </a:t>
            </a:r>
            <a:r>
              <a:rPr lang="en-CA" dirty="0" smtClean="0">
                <a:solidFill>
                  <a:srgbClr val="FF0000"/>
                </a:solidFill>
                <a:latin typeface="Lucida Calligraphy" panose="03010101010101010101" pitchFamily="66" charset="0"/>
              </a:rPr>
              <a:t>arithmetic is performed:</a:t>
            </a:r>
            <a:endParaRPr lang="en-CA" dirty="0">
              <a:solidFill>
                <a:srgbClr val="FF0000"/>
              </a:solidFill>
              <a:latin typeface="Lucida Calligraphy" panose="03010101010101010101" pitchFamily="66" charset="0"/>
            </a:endParaRPr>
          </a:p>
          <a:p>
            <a:pPr marL="0" indent="0">
              <a:buNone/>
            </a:pPr>
            <a:r>
              <a:rPr lang="en-CA" dirty="0">
                <a:solidFill>
                  <a:srgbClr val="FF0000"/>
                </a:solidFill>
                <a:latin typeface="Lucida Calligraphy" panose="03010101010101010101" pitchFamily="66" charset="0"/>
              </a:rPr>
              <a:t>		modulo </a:t>
            </a:r>
            <a:r>
              <a:rPr lang="en-CA" dirty="0">
                <a:solidFill>
                  <a:srgbClr val="FF0000"/>
                </a:solidFill>
                <a:latin typeface="Times New Roman" panose="02020603050405020304" pitchFamily="18" charset="0"/>
                <a:cs typeface="Times New Roman" panose="02020603050405020304" pitchFamily="18" charset="0"/>
              </a:rPr>
              <a:t>2</a:t>
            </a:r>
            <a:r>
              <a:rPr lang="en-CA" baseline="30000" dirty="0">
                <a:solidFill>
                  <a:srgbClr val="FF0000"/>
                </a:solidFill>
                <a:latin typeface="Times New Roman" panose="02020603050405020304" pitchFamily="18" charset="0"/>
                <a:cs typeface="Times New Roman" panose="02020603050405020304" pitchFamily="18" charset="0"/>
              </a:rPr>
              <a:t>16</a:t>
            </a:r>
            <a:r>
              <a:rPr lang="en-CA" dirty="0">
                <a:solidFill>
                  <a:srgbClr val="FF0000"/>
                </a:solidFill>
                <a:latin typeface="Lucida Calligraphy" panose="03010101010101010101" pitchFamily="66" charset="0"/>
              </a:rPr>
              <a:t> for </a:t>
            </a:r>
            <a:r>
              <a:rPr lang="en-CA" dirty="0">
                <a:solidFill>
                  <a:srgbClr val="FF0000"/>
                </a:solidFill>
                <a:latin typeface="Consolas" panose="020B0609020204030204" pitchFamily="49" charset="0"/>
                <a:cs typeface="Consolas" panose="020B0609020204030204" pitchFamily="49" charset="0"/>
              </a:rPr>
              <a:t>unsigned short</a:t>
            </a:r>
          </a:p>
          <a:p>
            <a:pPr marL="0" indent="0">
              <a:buNone/>
            </a:pPr>
            <a:r>
              <a:rPr lang="en-CA" dirty="0">
                <a:solidFill>
                  <a:srgbClr val="FF0000"/>
                </a:solidFill>
                <a:latin typeface="Lucida Calligraphy" panose="03010101010101010101" pitchFamily="66" charset="0"/>
              </a:rPr>
              <a:t>		modulo </a:t>
            </a:r>
            <a:r>
              <a:rPr lang="en-CA" dirty="0">
                <a:solidFill>
                  <a:srgbClr val="FF0000"/>
                </a:solidFill>
                <a:latin typeface="Times New Roman" panose="02020603050405020304" pitchFamily="18" charset="0"/>
                <a:cs typeface="Times New Roman" panose="02020603050405020304" pitchFamily="18" charset="0"/>
              </a:rPr>
              <a:t>2</a:t>
            </a:r>
            <a:r>
              <a:rPr lang="en-CA" baseline="30000" dirty="0">
                <a:solidFill>
                  <a:srgbClr val="FF0000"/>
                </a:solidFill>
                <a:latin typeface="Times New Roman" panose="02020603050405020304" pitchFamily="18" charset="0"/>
                <a:cs typeface="Times New Roman" panose="02020603050405020304" pitchFamily="18" charset="0"/>
              </a:rPr>
              <a:t>32</a:t>
            </a:r>
            <a:r>
              <a:rPr lang="en-CA" dirty="0">
                <a:solidFill>
                  <a:srgbClr val="FF0000"/>
                </a:solidFill>
                <a:latin typeface="Lucida Calligraphy" panose="03010101010101010101" pitchFamily="66" charset="0"/>
              </a:rPr>
              <a:t> for </a:t>
            </a:r>
            <a:r>
              <a:rPr lang="en-CA" dirty="0">
                <a:solidFill>
                  <a:srgbClr val="FF0000"/>
                </a:solidFill>
                <a:latin typeface="Consolas" panose="020B0609020204030204" pitchFamily="49" charset="0"/>
                <a:cs typeface="Consolas" panose="020B0609020204030204" pitchFamily="49" charset="0"/>
              </a:rPr>
              <a:t>unsigned int</a:t>
            </a:r>
          </a:p>
          <a:p>
            <a:pPr marL="0" indent="0">
              <a:buNone/>
            </a:pPr>
            <a:r>
              <a:rPr lang="en-CA" dirty="0">
                <a:solidFill>
                  <a:srgbClr val="FF0000"/>
                </a:solidFill>
                <a:latin typeface="Lucida Calligraphy" panose="03010101010101010101" pitchFamily="66" charset="0"/>
              </a:rPr>
              <a:t>		modulo </a:t>
            </a:r>
            <a:r>
              <a:rPr lang="en-CA" dirty="0">
                <a:solidFill>
                  <a:srgbClr val="FF0000"/>
                </a:solidFill>
                <a:latin typeface="Times New Roman" panose="02020603050405020304" pitchFamily="18" charset="0"/>
                <a:cs typeface="Times New Roman" panose="02020603050405020304" pitchFamily="18" charset="0"/>
              </a:rPr>
              <a:t>2</a:t>
            </a:r>
            <a:r>
              <a:rPr lang="en-CA" baseline="30000" dirty="0">
                <a:solidFill>
                  <a:srgbClr val="FF0000"/>
                </a:solidFill>
                <a:latin typeface="Times New Roman" panose="02020603050405020304" pitchFamily="18" charset="0"/>
                <a:cs typeface="Times New Roman" panose="02020603050405020304" pitchFamily="18" charset="0"/>
              </a:rPr>
              <a:t>64</a:t>
            </a:r>
            <a:r>
              <a:rPr lang="en-CA" dirty="0">
                <a:solidFill>
                  <a:srgbClr val="FF0000"/>
                </a:solidFill>
                <a:latin typeface="Lucida Calligraphy" panose="03010101010101010101" pitchFamily="66" charset="0"/>
              </a:rPr>
              <a:t> for </a:t>
            </a:r>
            <a:r>
              <a:rPr lang="en-CA" dirty="0">
                <a:solidFill>
                  <a:srgbClr val="FF0000"/>
                </a:solidFill>
                <a:latin typeface="Consolas" panose="020B0609020204030204" pitchFamily="49" charset="0"/>
                <a:cs typeface="Consolas" panose="020B0609020204030204" pitchFamily="49" charset="0"/>
              </a:rPr>
              <a:t>unsigned long</a:t>
            </a:r>
            <a:endParaRPr lang="en-CA" dirty="0">
              <a:solidFill>
                <a:srgbClr val="FF0000"/>
              </a:solidFill>
              <a:latin typeface="Lucida Calligraphy" panose="03010101010101010101" pitchFamily="66" charset="0"/>
            </a:endParaRPr>
          </a:p>
          <a:p>
            <a:pPr marL="0" indent="0">
              <a:buNone/>
            </a:pPr>
            <a:endParaRPr lang="en-CA" sz="1600" dirty="0">
              <a:solidFill>
                <a:srgbClr val="0070C0"/>
              </a:solidFill>
              <a:latin typeface="Consolas" panose="020B0609020204030204" pitchFamily="49" charset="0"/>
              <a:cs typeface="Consolas" panose="020B0609020204030204" pitchFamily="49" charset="0"/>
            </a:endParaRPr>
          </a:p>
          <a:p>
            <a:pPr lvl="0"/>
            <a:r>
              <a:rPr lang="en-CA" dirty="0" smtClean="0">
                <a:solidFill>
                  <a:prstClr val="black"/>
                </a:solidFill>
              </a:rPr>
              <a:t>This is similar to all clock arithmetic being performed modulo 12</a:t>
            </a:r>
            <a:endParaRPr lang="en-CA" dirty="0">
              <a:solidFill>
                <a:prstClr val="black"/>
              </a:solidFill>
            </a:endParaRPr>
          </a:p>
        </p:txBody>
      </p:sp>
      <p:pic>
        <p:nvPicPr>
          <p:cNvPr id="4" name="Picture 2" descr="C:\Users\dwharder\Desktop\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516" y="4221088"/>
            <a:ext cx="1749580"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01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t>
            </a:r>
            <a:endParaRPr lang="en-CA" dirty="0"/>
          </a:p>
        </p:txBody>
      </p:sp>
      <p:sp>
        <p:nvSpPr>
          <p:cNvPr id="3" name="Content Placeholder 2"/>
          <p:cNvSpPr>
            <a:spLocks noGrp="1"/>
          </p:cNvSpPr>
          <p:nvPr>
            <p:ph idx="1"/>
          </p:nvPr>
        </p:nvSpPr>
        <p:spPr/>
        <p:txBody>
          <a:bodyPr/>
          <a:lstStyle/>
          <a:p>
            <a:r>
              <a:rPr lang="en-CA" dirty="0" smtClean="0"/>
              <a:t>Addition is easy:</a:t>
            </a:r>
          </a:p>
          <a:p>
            <a:pPr lvl="1"/>
            <a:r>
              <a:rPr lang="en-CA" dirty="0" smtClean="0"/>
              <a:t>Like in elementary school, line them up and occasionally you require a carry in the next column:</a:t>
            </a:r>
          </a:p>
          <a:p>
            <a:pPr lvl="1"/>
            <a:r>
              <a:rPr lang="en-CA" dirty="0" smtClean="0"/>
              <a:t>The rules are:</a:t>
            </a:r>
          </a:p>
          <a:p>
            <a:pPr lvl="2"/>
            <a:r>
              <a:rPr lang="en-CA" dirty="0" smtClean="0">
                <a:latin typeface="Consolas" panose="020B0609020204030204" pitchFamily="49" charset="0"/>
                <a:cs typeface="Consolas" panose="020B0609020204030204" pitchFamily="49" charset="0"/>
              </a:rPr>
              <a:t>0 </a:t>
            </a:r>
            <a:r>
              <a:rPr lang="en-CA" dirty="0">
                <a:latin typeface="Consolas" panose="020B0609020204030204" pitchFamily="49" charset="0"/>
                <a:cs typeface="Consolas" panose="020B0609020204030204" pitchFamily="49" charset="0"/>
              </a:rPr>
              <a:t>+ 0 →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lvl="2"/>
            <a:r>
              <a:rPr lang="en-CA" dirty="0">
                <a:latin typeface="Consolas" panose="020B0609020204030204" pitchFamily="49" charset="0"/>
                <a:cs typeface="Consolas" panose="020B0609020204030204" pitchFamily="49" charset="0"/>
              </a:rPr>
              <a:t>0 + </a:t>
            </a:r>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lvl="2"/>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10 → 0 </a:t>
            </a:r>
            <a:r>
              <a:rPr lang="en-CA" dirty="0" smtClean="0"/>
              <a:t>with a carry of </a:t>
            </a:r>
            <a:r>
              <a:rPr lang="en-CA" dirty="0" smtClean="0">
                <a:latin typeface="Consolas" panose="020B0609020204030204" pitchFamily="49" charset="0"/>
                <a:cs typeface="Consolas" panose="020B0609020204030204" pitchFamily="49" charset="0"/>
              </a:rPr>
              <a:t>1</a:t>
            </a:r>
            <a:endParaRPr lang="en-CA" dirty="0" smtClean="0"/>
          </a:p>
          <a:p>
            <a:pPr lvl="2"/>
            <a:r>
              <a:rPr lang="en-CA" dirty="0">
                <a:latin typeface="Consolas" panose="020B0609020204030204" pitchFamily="49" charset="0"/>
                <a:cs typeface="Consolas" panose="020B0609020204030204" pitchFamily="49" charset="0"/>
              </a:rPr>
              <a:t>1 + </a:t>
            </a:r>
            <a:r>
              <a:rPr lang="en-CA" dirty="0" smtClean="0">
                <a:latin typeface="Consolas" panose="020B0609020204030204" pitchFamily="49" charset="0"/>
                <a:cs typeface="Consolas" panose="020B0609020204030204" pitchFamily="49" charset="0"/>
              </a:rPr>
              <a:t>1 + 1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11 → 1 </a:t>
            </a:r>
            <a:r>
              <a:rPr lang="en-CA" dirty="0"/>
              <a:t>with a carry of </a:t>
            </a:r>
            <a:r>
              <a:rPr lang="en-CA" dirty="0" smtClean="0">
                <a:latin typeface="Consolas" panose="020B0609020204030204" pitchFamily="49" charset="0"/>
                <a:cs typeface="Consolas" panose="020B0609020204030204" pitchFamily="49" charset="0"/>
              </a:rPr>
              <a:t>1</a:t>
            </a:r>
          </a:p>
          <a:p>
            <a:pPr lvl="1"/>
            <a:r>
              <a:rPr lang="en-CA" dirty="0" smtClean="0"/>
              <a:t>For example, adding two </a:t>
            </a:r>
            <a:r>
              <a:rPr lang="en-CA" dirty="0" smtClean="0">
                <a:latin typeface="Consolas" panose="020B0609020204030204" pitchFamily="49" charset="0"/>
                <a:cs typeface="Consolas" panose="020B0609020204030204" pitchFamily="49" charset="0"/>
              </a:rPr>
              <a:t>unsigned short</a:t>
            </a:r>
            <a:r>
              <a:rPr lang="en-CA" dirty="0" smtClean="0"/>
              <a:t>:</a:t>
            </a:r>
            <a:endParaRPr lang="en-CA" dirty="0"/>
          </a:p>
          <a:p>
            <a:pPr marL="13716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sz="900" dirty="0" smtClean="0">
                <a:latin typeface="Consolas" panose="020B0609020204030204" pitchFamily="49" charset="0"/>
                <a:cs typeface="Consolas" panose="020B0609020204030204" pitchFamily="49" charset="0"/>
              </a:rPr>
              <a:t>    1     1 1 1 1       1</a:t>
            </a:r>
            <a:endParaRPr lang="en-CA" sz="900" dirty="0">
              <a:latin typeface="Consolas" panose="020B0609020204030204" pitchFamily="49" charset="0"/>
              <a:cs typeface="Consolas" panose="020B0609020204030204" pitchFamily="49" charset="0"/>
            </a:endParaRPr>
          </a:p>
          <a:p>
            <a:pPr marL="1371600" lvl="3" indent="0">
              <a:buNone/>
            </a:pPr>
            <a:r>
              <a:rPr lang="en-CA"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0101000111010110</a:t>
            </a:r>
          </a:p>
          <a:p>
            <a:pPr marL="1371600" lvl="3" indent="0">
              <a:buNone/>
            </a:pPr>
            <a:r>
              <a:rPr lang="en-CA" sz="1800" dirty="0" smtClean="0">
                <a:latin typeface="Consolas" panose="020B0609020204030204" pitchFamily="49" charset="0"/>
                <a:cs typeface="Consolas" panose="020B0609020204030204" pitchFamily="49" charset="0"/>
              </a:rPr>
              <a:t>		+ </a:t>
            </a:r>
            <a:r>
              <a:rPr lang="en-CA" sz="1800" u="sng" dirty="0" smtClean="0">
                <a:latin typeface="Consolas" panose="020B0609020204030204" pitchFamily="49" charset="0"/>
                <a:cs typeface="Consolas" panose="020B0609020204030204" pitchFamily="49" charset="0"/>
              </a:rPr>
              <a:t>1001101011000100</a:t>
            </a:r>
          </a:p>
          <a:p>
            <a:pPr marL="1371600" lvl="3" indent="0">
              <a:buNone/>
            </a:pPr>
            <a:r>
              <a:rPr lang="en-CA" sz="1800" dirty="0" smtClean="0">
                <a:latin typeface="Consolas" panose="020B0609020204030204" pitchFamily="49" charset="0"/>
                <a:cs typeface="Consolas" panose="020B0609020204030204" pitchFamily="49" charset="0"/>
              </a:rPr>
              <a:t>		  1110110010011010  </a:t>
            </a:r>
            <a:endParaRPr lang="en-CA" sz="1800" dirty="0">
              <a:latin typeface="Consolas" panose="020B0609020204030204" pitchFamily="49" charset="0"/>
              <a:cs typeface="Consolas" panose="020B0609020204030204" pitchFamily="49" charset="0"/>
            </a:endParaRPr>
          </a:p>
        </p:txBody>
      </p:sp>
      <p:sp>
        <p:nvSpPr>
          <p:cNvPr id="4" name="TextBox 3"/>
          <p:cNvSpPr txBox="1"/>
          <p:nvPr/>
        </p:nvSpPr>
        <p:spPr>
          <a:xfrm>
            <a:off x="6007892" y="4643844"/>
            <a:ext cx="761747" cy="369332"/>
          </a:xfrm>
          <a:prstGeom prst="rect">
            <a:avLst/>
          </a:prstGeom>
          <a:noFill/>
        </p:spPr>
        <p:txBody>
          <a:bodyPr wrap="none" rtlCol="0">
            <a:spAutoFit/>
          </a:bodyPr>
          <a:lstStyle/>
          <a:p>
            <a:r>
              <a:rPr lang="en-CA" dirty="0">
                <a:solidFill>
                  <a:srgbClr val="0070C0"/>
                </a:solidFill>
                <a:latin typeface="Times New Roman" panose="02020603050405020304" pitchFamily="18" charset="0"/>
                <a:cs typeface="Times New Roman" panose="02020603050405020304" pitchFamily="18" charset="0"/>
              </a:rPr>
              <a:t>20950</a:t>
            </a:r>
          </a:p>
        </p:txBody>
      </p:sp>
      <p:cxnSp>
        <p:nvCxnSpPr>
          <p:cNvPr id="5" name="Straight Arrow Connector 4"/>
          <p:cNvCxnSpPr/>
          <p:nvPr/>
        </p:nvCxnSpPr>
        <p:spPr>
          <a:xfrm flipH="1">
            <a:off x="5618252" y="4897523"/>
            <a:ext cx="379288" cy="17919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12160" y="5795972"/>
            <a:ext cx="761747" cy="369332"/>
          </a:xfrm>
          <a:prstGeom prst="rect">
            <a:avLst/>
          </a:prstGeom>
          <a:noFill/>
        </p:spPr>
        <p:txBody>
          <a:bodyPr wrap="none" rtlCol="0">
            <a:spAutoFit/>
          </a:bodyPr>
          <a:lstStyle/>
          <a:p>
            <a:r>
              <a:rPr lang="en-CA" dirty="0">
                <a:solidFill>
                  <a:srgbClr val="0070C0"/>
                </a:solidFill>
                <a:latin typeface="Times New Roman" panose="02020603050405020304" pitchFamily="18" charset="0"/>
                <a:cs typeface="Times New Roman" panose="02020603050405020304" pitchFamily="18" charset="0"/>
              </a:rPr>
              <a:t>60570</a:t>
            </a:r>
          </a:p>
        </p:txBody>
      </p:sp>
      <p:cxnSp>
        <p:nvCxnSpPr>
          <p:cNvPr id="7" name="Straight Arrow Connector 6"/>
          <p:cNvCxnSpPr/>
          <p:nvPr/>
        </p:nvCxnSpPr>
        <p:spPr>
          <a:xfrm flipH="1" flipV="1">
            <a:off x="5652120" y="5805264"/>
            <a:ext cx="379287" cy="995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49133" y="5398617"/>
            <a:ext cx="761747" cy="369332"/>
          </a:xfrm>
          <a:prstGeom prst="rect">
            <a:avLst/>
          </a:prstGeom>
          <a:noFill/>
        </p:spPr>
        <p:txBody>
          <a:bodyPr wrap="none" rtlCol="0">
            <a:spAutoFit/>
          </a:bodyPr>
          <a:lstStyle/>
          <a:p>
            <a:r>
              <a:rPr lang="en-CA" dirty="0">
                <a:solidFill>
                  <a:srgbClr val="0070C0"/>
                </a:solidFill>
                <a:latin typeface="Times New Roman" panose="02020603050405020304" pitchFamily="18" charset="0"/>
                <a:cs typeface="Times New Roman" panose="02020603050405020304" pitchFamily="18" charset="0"/>
              </a:rPr>
              <a:t>39620</a:t>
            </a:r>
          </a:p>
        </p:txBody>
      </p:sp>
      <p:cxnSp>
        <p:nvCxnSpPr>
          <p:cNvPr id="9" name="Straight Arrow Connector 8"/>
          <p:cNvCxnSpPr/>
          <p:nvPr/>
        </p:nvCxnSpPr>
        <p:spPr>
          <a:xfrm flipV="1">
            <a:off x="2932750" y="5483364"/>
            <a:ext cx="556816" cy="9954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6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t>
            </a:r>
            <a:endParaRPr lang="en-CA" dirty="0"/>
          </a:p>
        </p:txBody>
      </p:sp>
      <p:sp>
        <p:nvSpPr>
          <p:cNvPr id="3" name="Content Placeholder 2"/>
          <p:cNvSpPr>
            <a:spLocks noGrp="1"/>
          </p:cNvSpPr>
          <p:nvPr>
            <p:ph idx="1"/>
          </p:nvPr>
        </p:nvSpPr>
        <p:spPr/>
        <p:txBody>
          <a:bodyPr/>
          <a:lstStyle/>
          <a:p>
            <a:r>
              <a:rPr lang="en-CA" dirty="0" smtClean="0"/>
              <a:t>What if we go over?  Adding these two </a:t>
            </a:r>
            <a:r>
              <a:rPr lang="en-CA" dirty="0" smtClean="0">
                <a:latin typeface="Consolas" panose="020B0609020204030204" pitchFamily="49" charset="0"/>
                <a:cs typeface="Consolas" panose="020B0609020204030204" pitchFamily="49" charset="0"/>
              </a:rPr>
              <a:t>unsigned short</a:t>
            </a:r>
            <a:r>
              <a:rPr lang="en-CA" dirty="0" smtClean="0"/>
              <a:t>:</a:t>
            </a:r>
          </a:p>
          <a:p>
            <a:pPr marL="13716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sz="900" dirty="0">
                <a:latin typeface="Consolas" panose="020B0609020204030204" pitchFamily="49" charset="0"/>
                <a:cs typeface="Consolas" panose="020B0609020204030204" pitchFamily="49" charset="0"/>
              </a:rPr>
              <a:t> </a:t>
            </a:r>
            <a:r>
              <a:rPr lang="en-CA" sz="900" dirty="0" smtClean="0">
                <a:latin typeface="Consolas" panose="020B0609020204030204" pitchFamily="49" charset="0"/>
                <a:cs typeface="Consolas" panose="020B0609020204030204" pitchFamily="49" charset="0"/>
              </a:rPr>
              <a:t> 1     1     1 1 1 1       1</a:t>
            </a:r>
            <a:endParaRPr lang="en-CA" sz="900" dirty="0">
              <a:latin typeface="Consolas" panose="020B0609020204030204" pitchFamily="49" charset="0"/>
              <a:cs typeface="Consolas" panose="020B0609020204030204" pitchFamily="49" charset="0"/>
            </a:endParaRPr>
          </a:p>
          <a:p>
            <a:pPr marL="1371600" lvl="3" indent="0">
              <a:buNone/>
            </a:pPr>
            <a:r>
              <a:rPr lang="en-CA"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1101000111010110</a:t>
            </a:r>
          </a:p>
          <a:p>
            <a:pPr marL="1371600" lvl="3" indent="0">
              <a:buNone/>
            </a:pPr>
            <a:r>
              <a:rPr lang="en-CA" sz="1800" dirty="0" smtClean="0">
                <a:latin typeface="Consolas" panose="020B0609020204030204" pitchFamily="49" charset="0"/>
                <a:cs typeface="Consolas" panose="020B0609020204030204" pitchFamily="49" charset="0"/>
              </a:rPr>
              <a:t>		+ </a:t>
            </a:r>
            <a:r>
              <a:rPr lang="en-CA" sz="1800" u="sng" dirty="0" smtClean="0">
                <a:latin typeface="Consolas" panose="020B0609020204030204" pitchFamily="49" charset="0"/>
                <a:cs typeface="Consolas" panose="020B0609020204030204" pitchFamily="49" charset="0"/>
              </a:rPr>
              <a:t>1001101011000100</a:t>
            </a:r>
          </a:p>
          <a:p>
            <a:pPr marL="1371600" lvl="3" indent="0">
              <a:buNone/>
            </a:pPr>
            <a:r>
              <a:rPr lang="en-CA" sz="1800" dirty="0" smtClean="0">
                <a:latin typeface="Consolas" panose="020B0609020204030204" pitchFamily="49" charset="0"/>
                <a:cs typeface="Consolas" panose="020B0609020204030204" pitchFamily="49" charset="0"/>
              </a:rPr>
              <a:t>		 </a:t>
            </a:r>
            <a:r>
              <a:rPr lang="en-CA" sz="1800" strike="sngStrike" dirty="0" smtClean="0">
                <a:solidFill>
                  <a:srgbClr val="FF0000"/>
                </a:solidFill>
                <a:latin typeface="Consolas" panose="020B0609020204030204" pitchFamily="49" charset="0"/>
                <a:cs typeface="Consolas" panose="020B0609020204030204" pitchFamily="49" charset="0"/>
              </a:rPr>
              <a:t>1</a:t>
            </a:r>
            <a:r>
              <a:rPr lang="en-CA" sz="1800" dirty="0" smtClean="0">
                <a:latin typeface="Consolas" panose="020B0609020204030204" pitchFamily="49" charset="0"/>
                <a:cs typeface="Consolas" panose="020B0609020204030204" pitchFamily="49" charset="0"/>
              </a:rPr>
              <a:t>0110110010011010</a:t>
            </a:r>
          </a:p>
          <a:p>
            <a:pPr marL="0" lvl="0" indent="0">
              <a:buNone/>
            </a:pPr>
            <a:endParaRPr lang="en-CA" dirty="0" smtClean="0">
              <a:solidFill>
                <a:prstClr val="black"/>
              </a:solidFill>
            </a:endParaRPr>
          </a:p>
          <a:p>
            <a:pPr lvl="0"/>
            <a:r>
              <a:rPr lang="en-CA" dirty="0" smtClean="0">
                <a:solidFill>
                  <a:prstClr val="black"/>
                </a:solidFill>
              </a:rPr>
              <a:t>The additional bit is discarded—addition is calculated modulo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16</a:t>
            </a:r>
          </a:p>
          <a:p>
            <a:pPr lvl="1"/>
            <a:r>
              <a:rPr lang="en-CA" dirty="0" smtClean="0">
                <a:solidFill>
                  <a:prstClr val="black"/>
                </a:solidFill>
                <a:cs typeface="Times New Roman" panose="02020603050405020304" pitchFamily="18" charset="0"/>
              </a:rPr>
              <a:t>Thus,  the answer is </a:t>
            </a:r>
            <a:r>
              <a:rPr lang="en-CA" sz="2000" dirty="0" smtClean="0">
                <a:latin typeface="Consolas" panose="020B0609020204030204" pitchFamily="49" charset="0"/>
                <a:cs typeface="Consolas" panose="020B0609020204030204" pitchFamily="49" charset="0"/>
              </a:rPr>
              <a:t>110110010011010</a:t>
            </a:r>
            <a:r>
              <a:rPr lang="en-CA" dirty="0" smtClean="0">
                <a:solidFill>
                  <a:prstClr val="black"/>
                </a:solidFill>
              </a:rPr>
              <a:t> </a:t>
            </a:r>
            <a:r>
              <a:rPr lang="en-CA" dirty="0">
                <a:solidFill>
                  <a:prstClr val="black"/>
                </a:solidFill>
              </a:rPr>
              <a:t>which is 27802</a:t>
            </a:r>
            <a:endParaRPr lang="en-CA" dirty="0" smtClean="0">
              <a:solidFill>
                <a:prstClr val="black"/>
              </a:solidFill>
              <a:cs typeface="Times New Roman" panose="02020603050405020304" pitchFamily="18" charset="0"/>
            </a:endParaRPr>
          </a:p>
        </p:txBody>
      </p:sp>
      <p:sp>
        <p:nvSpPr>
          <p:cNvPr id="6" name="TextBox 5"/>
          <p:cNvSpPr txBox="1"/>
          <p:nvPr/>
        </p:nvSpPr>
        <p:spPr>
          <a:xfrm>
            <a:off x="6007892" y="1988840"/>
            <a:ext cx="785793" cy="369332"/>
          </a:xfrm>
          <a:prstGeom prst="rect">
            <a:avLst/>
          </a:prstGeom>
          <a:noFill/>
        </p:spPr>
        <p:txBody>
          <a:bodyPr wrap="none" rtlCol="0">
            <a:spAutoFit/>
          </a:bodyPr>
          <a:lstStyle/>
          <a:p>
            <a:r>
              <a:rPr lang="en-CA" dirty="0">
                <a:solidFill>
                  <a:srgbClr val="0070C0"/>
                </a:solidFill>
                <a:latin typeface="Times New Roman" panose="02020603050405020304" pitchFamily="18" charset="0"/>
                <a:cs typeface="Times New Roman" panose="02020603050405020304" pitchFamily="18" charset="0"/>
              </a:rPr>
              <a:t>53718</a:t>
            </a:r>
          </a:p>
        </p:txBody>
      </p:sp>
      <p:cxnSp>
        <p:nvCxnSpPr>
          <p:cNvPr id="7" name="Straight Arrow Connector 6"/>
          <p:cNvCxnSpPr/>
          <p:nvPr/>
        </p:nvCxnSpPr>
        <p:spPr>
          <a:xfrm flipH="1">
            <a:off x="5618252" y="2242519"/>
            <a:ext cx="379288" cy="17919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12160" y="3140968"/>
            <a:ext cx="761747" cy="369332"/>
          </a:xfrm>
          <a:prstGeom prst="rect">
            <a:avLst/>
          </a:prstGeom>
          <a:noFill/>
        </p:spPr>
        <p:txBody>
          <a:bodyPr wrap="none" rtlCol="0">
            <a:spAutoFit/>
          </a:bodyPr>
          <a:lstStyle/>
          <a:p>
            <a:r>
              <a:rPr lang="en-CA" dirty="0">
                <a:solidFill>
                  <a:srgbClr val="0070C0"/>
                </a:solidFill>
                <a:latin typeface="Times New Roman" panose="02020603050405020304" pitchFamily="18" charset="0"/>
                <a:cs typeface="Times New Roman" panose="02020603050405020304" pitchFamily="18" charset="0"/>
              </a:rPr>
              <a:t>93338</a:t>
            </a:r>
          </a:p>
        </p:txBody>
      </p:sp>
      <p:cxnSp>
        <p:nvCxnSpPr>
          <p:cNvPr id="9" name="Straight Arrow Connector 8"/>
          <p:cNvCxnSpPr/>
          <p:nvPr/>
        </p:nvCxnSpPr>
        <p:spPr>
          <a:xfrm flipH="1" flipV="1">
            <a:off x="5652120" y="3150260"/>
            <a:ext cx="379287" cy="995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49133" y="2743613"/>
            <a:ext cx="761747" cy="369332"/>
          </a:xfrm>
          <a:prstGeom prst="rect">
            <a:avLst/>
          </a:prstGeom>
          <a:noFill/>
        </p:spPr>
        <p:txBody>
          <a:bodyPr wrap="none" rtlCol="0">
            <a:spAutoFit/>
          </a:bodyPr>
          <a:lstStyle/>
          <a:p>
            <a:r>
              <a:rPr lang="en-CA" dirty="0">
                <a:solidFill>
                  <a:srgbClr val="0070C0"/>
                </a:solidFill>
                <a:latin typeface="Times New Roman" panose="02020603050405020304" pitchFamily="18" charset="0"/>
                <a:cs typeface="Times New Roman" panose="02020603050405020304" pitchFamily="18" charset="0"/>
              </a:rPr>
              <a:t>39620</a:t>
            </a:r>
          </a:p>
        </p:txBody>
      </p:sp>
      <p:cxnSp>
        <p:nvCxnSpPr>
          <p:cNvPr id="11" name="Straight Arrow Connector 10"/>
          <p:cNvCxnSpPr/>
          <p:nvPr/>
        </p:nvCxnSpPr>
        <p:spPr>
          <a:xfrm flipV="1">
            <a:off x="2932750" y="2828360"/>
            <a:ext cx="556816" cy="9954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25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Subtraction</a:t>
            </a:r>
            <a:endParaRPr lang="en-CA" dirty="0"/>
          </a:p>
        </p:txBody>
      </p:sp>
      <p:sp>
        <p:nvSpPr>
          <p:cNvPr id="3" name="Content Placeholder 2"/>
          <p:cNvSpPr>
            <a:spLocks noGrp="1"/>
          </p:cNvSpPr>
          <p:nvPr>
            <p:ph idx="1"/>
          </p:nvPr>
        </p:nvSpPr>
        <p:spPr/>
        <p:txBody>
          <a:bodyPr/>
          <a:lstStyle/>
          <a:p>
            <a:r>
              <a:rPr lang="en-CA" dirty="0" smtClean="0"/>
              <a:t>Subtraction is more difficult:</a:t>
            </a:r>
          </a:p>
          <a:p>
            <a:pPr lvl="1"/>
            <a:r>
              <a:rPr lang="en-CA" dirty="0" smtClean="0"/>
              <a:t>Like in elementary school, you learned to “borrow”, but borrowing may require you to look way ahead:</a:t>
            </a:r>
          </a:p>
          <a:p>
            <a:pPr marL="1371600" lvl="3"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0100000001010000</a:t>
            </a:r>
          </a:p>
          <a:p>
            <a:pPr marL="1371600" lvl="3"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u="sng" dirty="0" smtClean="0">
                <a:latin typeface="Consolas" panose="020B0609020204030204" pitchFamily="49" charset="0"/>
                <a:cs typeface="Consolas" panose="020B0609020204030204" pitchFamily="49" charset="0"/>
              </a:rPr>
              <a:t>0001101011000101</a:t>
            </a:r>
            <a:endParaRPr lang="en-CA" sz="1800" u="sng" dirty="0">
              <a:latin typeface="Consolas" panose="020B0609020204030204" pitchFamily="49" charset="0"/>
              <a:cs typeface="Consolas" panose="020B0609020204030204" pitchFamily="49" charset="0"/>
            </a:endParaRPr>
          </a:p>
          <a:p>
            <a:pPr marL="1371600" lvl="3"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a:t>
            </a:r>
            <a:endParaRPr lang="en-CA" sz="1800" dirty="0">
              <a:latin typeface="Consolas" panose="020B0609020204030204" pitchFamily="49" charset="0"/>
              <a:cs typeface="Consolas" panose="020B0609020204030204" pitchFamily="49" charset="0"/>
            </a:endParaRPr>
          </a:p>
          <a:p>
            <a:pPr lvl="1"/>
            <a:r>
              <a:rPr lang="en-CA" dirty="0" smtClean="0"/>
              <a:t>Our salvation: we are performing arithmetic </a:t>
            </a:r>
            <a:r>
              <a:rPr lang="en-CA" dirty="0"/>
              <a:t>modulo </a:t>
            </a:r>
            <a:r>
              <a:rPr lang="en-CA" dirty="0" smtClean="0">
                <a:latin typeface="Times New Roman" panose="02020603050405020304" pitchFamily="18" charset="0"/>
                <a:cs typeface="Times New Roman" panose="02020603050405020304" pitchFamily="18" charset="0"/>
              </a:rPr>
              <a:t>65536</a:t>
            </a:r>
          </a:p>
        </p:txBody>
      </p:sp>
    </p:spTree>
    <p:extLst>
      <p:ext uri="{BB962C8B-B14F-4D97-AF65-F5344CB8AC3E}">
        <p14:creationId xmlns:p14="http://schemas.microsoft.com/office/powerpoint/2010/main" val="57881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Subtraction</a:t>
            </a:r>
            <a:endParaRPr lang="en-CA" dirty="0"/>
          </a:p>
        </p:txBody>
      </p:sp>
      <p:sp>
        <p:nvSpPr>
          <p:cNvPr id="3" name="Content Placeholder 2"/>
          <p:cNvSpPr>
            <a:spLocks noGrp="1"/>
          </p:cNvSpPr>
          <p:nvPr>
            <p:ph idx="1"/>
          </p:nvPr>
        </p:nvSpPr>
        <p:spPr/>
        <p:txBody>
          <a:bodyPr/>
          <a:lstStyle/>
          <a:p>
            <a:r>
              <a:rPr lang="en-CA" dirty="0" smtClean="0"/>
              <a:t>Going back to the clock:</a:t>
            </a:r>
          </a:p>
          <a:p>
            <a:pPr lvl="1"/>
            <a:r>
              <a:rPr lang="en-CA" dirty="0" smtClean="0"/>
              <a:t>Subtracting 10 is the same as adding 2</a:t>
            </a:r>
          </a:p>
          <a:p>
            <a:pPr lvl="1"/>
            <a:r>
              <a:rPr lang="en-CA" dirty="0" smtClean="0"/>
              <a:t>Subtracting 4 is the same as adding 8</a:t>
            </a:r>
          </a:p>
          <a:p>
            <a:pPr lvl="1"/>
            <a:r>
              <a:rPr lang="en-CA" dirty="0" smtClean="0"/>
              <a:t>Subtracting 9 is the same as adding 3</a:t>
            </a:r>
          </a:p>
          <a:p>
            <a:r>
              <a:rPr lang="en-CA" dirty="0" smtClean="0"/>
              <a:t>Thus, to subtract </a:t>
            </a:r>
            <a:r>
              <a:rPr lang="en-CA" i="1" dirty="0" smtClean="0">
                <a:latin typeface="Times New Roman" panose="02020603050405020304" pitchFamily="18" charset="0"/>
                <a:cs typeface="Times New Roman" panose="02020603050405020304" pitchFamily="18" charset="0"/>
              </a:rPr>
              <a:t>n</a:t>
            </a:r>
            <a:r>
              <a:rPr lang="en-CA" dirty="0" smtClean="0"/>
              <a:t>, add </a:t>
            </a:r>
            <a:r>
              <a:rPr lang="en-CA" dirty="0" smtClean="0">
                <a:latin typeface="Times New Roman" panose="02020603050405020304" pitchFamily="18" charset="0"/>
                <a:cs typeface="Times New Roman" panose="02020603050405020304" pitchFamily="18" charset="0"/>
              </a:rPr>
              <a:t>12 – </a:t>
            </a:r>
            <a:r>
              <a:rPr lang="en-CA" i="1" dirty="0" smtClean="0">
                <a:latin typeface="Times New Roman" panose="02020603050405020304" pitchFamily="18" charset="0"/>
                <a:cs typeface="Times New Roman" panose="02020603050405020304" pitchFamily="18" charset="0"/>
              </a:rPr>
              <a:t>n</a:t>
            </a:r>
          </a:p>
          <a:p>
            <a:endParaRPr lang="en-CA" i="1" dirty="0"/>
          </a:p>
          <a:p>
            <a:r>
              <a:rPr lang="en-CA" dirty="0" smtClean="0"/>
              <a:t>In our case, to subtract </a:t>
            </a:r>
            <a:r>
              <a:rPr lang="en-CA" i="1" dirty="0" smtClean="0">
                <a:latin typeface="Times New Roman" panose="02020603050405020304" pitchFamily="18" charset="0"/>
                <a:cs typeface="Times New Roman" panose="02020603050405020304" pitchFamily="18" charset="0"/>
              </a:rPr>
              <a:t>n</a:t>
            </a:r>
            <a:r>
              <a:rPr lang="en-CA" dirty="0" smtClean="0"/>
              <a:t>, add </a:t>
            </a:r>
            <a:r>
              <a:rPr lang="en-CA" dirty="0" smtClean="0">
                <a:latin typeface="Times New Roman" panose="02020603050405020304" pitchFamily="18" charset="0"/>
                <a:cs typeface="Times New Roman" panose="02020603050405020304" pitchFamily="18" charset="0"/>
              </a:rPr>
              <a:t>65536 –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a:t>
            </a:r>
            <a:endParaRPr lang="en-CA" dirty="0" smtClean="0"/>
          </a:p>
          <a:p>
            <a:pPr marL="914400" lvl="2" indent="0">
              <a:buNone/>
            </a:pPr>
            <a:r>
              <a:rPr lang="en-CA" sz="1600" dirty="0" smtClean="0">
                <a:solidFill>
                  <a:prstClr val="black"/>
                </a:solidFill>
                <a:latin typeface="Consolas" panose="020B0609020204030204" pitchFamily="49" charset="0"/>
                <a:cs typeface="Consolas" panose="020B0609020204030204" pitchFamily="49" charset="0"/>
              </a:rPr>
              <a:t>		</a:t>
            </a:r>
            <a:r>
              <a:rPr lang="en-CA" sz="1600" dirty="0">
                <a:solidFill>
                  <a:prstClr val="black"/>
                </a:solidFill>
                <a:latin typeface="Consolas" panose="020B0609020204030204" pitchFamily="49" charset="0"/>
                <a:cs typeface="Consolas" panose="020B0609020204030204" pitchFamily="49" charset="0"/>
              </a:rPr>
              <a:t>		</a:t>
            </a:r>
            <a:r>
              <a:rPr lang="en-CA" sz="900" dirty="0">
                <a:solidFill>
                  <a:prstClr val="black"/>
                </a:solidFill>
                <a:latin typeface="Consolas" panose="020B0609020204030204" pitchFamily="49" charset="0"/>
                <a:cs typeface="Consolas" panose="020B0609020204030204" pitchFamily="49" charset="0"/>
              </a:rPr>
              <a:t> </a:t>
            </a:r>
            <a:r>
              <a:rPr lang="en-CA" sz="900" dirty="0" smtClean="0">
                <a:solidFill>
                  <a:prstClr val="black"/>
                </a:solidFill>
                <a:latin typeface="Consolas" panose="020B0609020204030204" pitchFamily="49" charset="0"/>
                <a:cs typeface="Consolas" panose="020B0609020204030204" pitchFamily="49" charset="0"/>
              </a:rPr>
              <a:t>1  1               1 1 </a:t>
            </a:r>
            <a:r>
              <a:rPr lang="en-CA" sz="900" dirty="0">
                <a:solidFill>
                  <a:prstClr val="black"/>
                </a:solidFill>
                <a:latin typeface="Consolas" panose="020B0609020204030204" pitchFamily="49" charset="0"/>
                <a:cs typeface="Consolas" panose="020B0609020204030204" pitchFamily="49" charset="0"/>
              </a:rPr>
              <a:t>1</a:t>
            </a:r>
          </a:p>
          <a:p>
            <a:pPr marL="914400" lvl="2" indent="0">
              <a:buNone/>
            </a:pPr>
            <a:r>
              <a:rPr lang="en-CA" dirty="0" smtClean="0">
                <a:latin typeface="Consolas" panose="020B0609020204030204" pitchFamily="49" charset="0"/>
                <a:cs typeface="Consolas" panose="020B0609020204030204" pitchFamily="49" charset="0"/>
              </a:rPr>
              <a:t>  0100000001010000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0100000001010000</a:t>
            </a:r>
            <a:endParaRPr lang="en-CA" dirty="0" smtClean="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a:t>
            </a:r>
            <a:r>
              <a:rPr lang="en-CA" u="sng" dirty="0" smtClean="0">
                <a:latin typeface="Consolas" panose="020B0609020204030204" pitchFamily="49" charset="0"/>
                <a:cs typeface="Consolas" panose="020B0609020204030204" pitchFamily="49" charset="0"/>
              </a:rPr>
              <a:t>0001101011000101</a:t>
            </a: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1110010100111011</a:t>
            </a:r>
            <a:endParaRPr lang="en-CA" u="sng" dirty="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		    	 </a:t>
            </a:r>
            <a:r>
              <a:rPr lang="en-CA"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0010010110001011  </a:t>
            </a:r>
            <a:endParaRPr lang="en-CA" dirty="0">
              <a:latin typeface="Consolas" panose="020B0609020204030204" pitchFamily="49" charset="0"/>
              <a:cs typeface="Consolas" panose="020B0609020204030204" pitchFamily="49" charset="0"/>
            </a:endParaRPr>
          </a:p>
          <a:p>
            <a:pPr lvl="1"/>
            <a:endParaRPr lang="en-CA" dirty="0" smtClean="0"/>
          </a:p>
          <a:p>
            <a:pPr lvl="1"/>
            <a:r>
              <a:rPr lang="en-CA" dirty="0" smtClean="0"/>
              <a:t>The answer is </a:t>
            </a:r>
            <a:r>
              <a:rPr lang="en-CA" sz="2000" dirty="0" smtClean="0">
                <a:latin typeface="Consolas" panose="020B0609020204030204" pitchFamily="49" charset="0"/>
                <a:cs typeface="Consolas" panose="020B0609020204030204" pitchFamily="49" charset="0"/>
              </a:rPr>
              <a:t>0010010110001011</a:t>
            </a:r>
            <a:endParaRPr lang="en-CA"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4140041" y="4365104"/>
            <a:ext cx="761747" cy="369332"/>
          </a:xfrm>
          <a:prstGeom prst="rect">
            <a:avLst/>
          </a:prstGeom>
          <a:noFill/>
        </p:spPr>
        <p:txBody>
          <a:bodyPr wrap="none" rtlCol="0">
            <a:spAutoFit/>
          </a:bodyPr>
          <a:lstStyle/>
          <a:p>
            <a:r>
              <a:rPr lang="en-CA" dirty="0" smtClean="0">
                <a:solidFill>
                  <a:srgbClr val="0070C0"/>
                </a:solidFill>
                <a:latin typeface="Times New Roman" panose="02020603050405020304" pitchFamily="18" charset="0"/>
                <a:cs typeface="Times New Roman" panose="02020603050405020304" pitchFamily="18" charset="0"/>
              </a:rPr>
              <a:t>16464</a:t>
            </a:r>
            <a:endParaRPr lang="en-CA" dirty="0">
              <a:solidFill>
                <a:srgbClr val="0070C0"/>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H="1">
            <a:off x="3813780" y="4549770"/>
            <a:ext cx="326261"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40514" y="4564194"/>
            <a:ext cx="351566"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3568" y="5003884"/>
            <a:ext cx="646331" cy="369332"/>
          </a:xfrm>
          <a:prstGeom prst="rect">
            <a:avLst/>
          </a:prstGeom>
          <a:noFill/>
        </p:spPr>
        <p:txBody>
          <a:bodyPr wrap="none" rtlCol="0">
            <a:spAutoFit/>
          </a:bodyPr>
          <a:lstStyle/>
          <a:p>
            <a:r>
              <a:rPr lang="en-CA" dirty="0" smtClean="0">
                <a:solidFill>
                  <a:srgbClr val="0070C0"/>
                </a:solidFill>
                <a:latin typeface="Times New Roman" panose="02020603050405020304" pitchFamily="18" charset="0"/>
                <a:cs typeface="Times New Roman" panose="02020603050405020304" pitchFamily="18" charset="0"/>
              </a:rPr>
              <a:t>6853</a:t>
            </a:r>
            <a:endParaRPr lang="en-CA" dirty="0">
              <a:solidFill>
                <a:srgbClr val="0070C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1340114" y="4941168"/>
            <a:ext cx="351566" cy="19909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84368" y="4931876"/>
            <a:ext cx="761747" cy="369332"/>
          </a:xfrm>
          <a:prstGeom prst="rect">
            <a:avLst/>
          </a:prstGeom>
          <a:noFill/>
        </p:spPr>
        <p:txBody>
          <a:bodyPr wrap="none" rtlCol="0">
            <a:spAutoFit/>
          </a:bodyPr>
          <a:lstStyle/>
          <a:p>
            <a:r>
              <a:rPr lang="en-CA" dirty="0">
                <a:solidFill>
                  <a:srgbClr val="0070C0"/>
                </a:solidFill>
                <a:latin typeface="Times New Roman" panose="02020603050405020304" pitchFamily="18" charset="0"/>
                <a:cs typeface="Times New Roman" panose="02020603050405020304" pitchFamily="18" charset="0"/>
              </a:rPr>
              <a:t>58683</a:t>
            </a:r>
          </a:p>
        </p:txBody>
      </p:sp>
      <p:cxnSp>
        <p:nvCxnSpPr>
          <p:cNvPr id="16" name="Straight Arrow Connector 15"/>
          <p:cNvCxnSpPr/>
          <p:nvPr/>
        </p:nvCxnSpPr>
        <p:spPr>
          <a:xfrm flipH="1" flipV="1">
            <a:off x="7524328" y="4941168"/>
            <a:ext cx="379287" cy="995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61501" y="5949280"/>
            <a:ext cx="643125" cy="369332"/>
          </a:xfrm>
          <a:prstGeom prst="rect">
            <a:avLst/>
          </a:prstGeom>
          <a:noFill/>
        </p:spPr>
        <p:txBody>
          <a:bodyPr wrap="none" rtlCol="0">
            <a:spAutoFit/>
          </a:bodyPr>
          <a:lstStyle/>
          <a:p>
            <a:r>
              <a:rPr lang="en-CA" dirty="0" smtClean="0">
                <a:solidFill>
                  <a:srgbClr val="0070C0"/>
                </a:solidFill>
                <a:latin typeface="Times New Roman" panose="02020603050405020304" pitchFamily="18" charset="0"/>
                <a:cs typeface="Times New Roman" panose="02020603050405020304" pitchFamily="18" charset="0"/>
              </a:rPr>
              <a:t>9611</a:t>
            </a:r>
            <a:endParaRPr lang="en-CA" dirty="0">
              <a:solidFill>
                <a:srgbClr val="0070C0"/>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H="1" flipV="1">
            <a:off x="5101461" y="5958572"/>
            <a:ext cx="379287" cy="995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C:\Users\dwharder\Desktop\clo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538" y="1556792"/>
            <a:ext cx="1749580"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Subtraction</a:t>
            </a:r>
            <a:endParaRPr lang="en-CA" dirty="0"/>
          </a:p>
        </p:txBody>
      </p:sp>
      <p:sp>
        <p:nvSpPr>
          <p:cNvPr id="3" name="Content Placeholder 2"/>
          <p:cNvSpPr>
            <a:spLocks noGrp="1"/>
          </p:cNvSpPr>
          <p:nvPr>
            <p:ph idx="1"/>
          </p:nvPr>
        </p:nvSpPr>
        <p:spPr/>
        <p:txBody>
          <a:bodyPr/>
          <a:lstStyle/>
          <a:p>
            <a:r>
              <a:rPr lang="en-CA" dirty="0" smtClean="0"/>
              <a:t>The million-dollar question:</a:t>
            </a:r>
          </a:p>
          <a:p>
            <a:pPr marL="457200" lvl="1" indent="0" algn="ctr">
              <a:buNone/>
            </a:pPr>
            <a:r>
              <a:rPr lang="en-CA" dirty="0" smtClean="0"/>
              <a:t>How do you calculate </a:t>
            </a:r>
            <a:r>
              <a:rPr lang="en-CA" dirty="0">
                <a:latin typeface="Times New Roman" panose="02020603050405020304" pitchFamily="18" charset="0"/>
                <a:cs typeface="Times New Roman" panose="02020603050405020304" pitchFamily="18" charset="0"/>
              </a:rPr>
              <a:t>65536 – </a:t>
            </a:r>
            <a:r>
              <a:rPr lang="en-CA" i="1" dirty="0" smtClean="0">
                <a:latin typeface="Times New Roman" panose="02020603050405020304" pitchFamily="18" charset="0"/>
                <a:cs typeface="Times New Roman" panose="02020603050405020304" pitchFamily="18" charset="0"/>
              </a:rPr>
              <a:t>n</a:t>
            </a:r>
            <a:r>
              <a:rPr lang="en-CA" dirty="0" smtClean="0"/>
              <a:t>???</a:t>
            </a:r>
            <a:endParaRPr lang="en-CA" dirty="0"/>
          </a:p>
          <a:p>
            <a:pPr marL="0" indent="0">
              <a:buNone/>
            </a:pPr>
            <a:endParaRPr lang="en-CA" dirty="0" smtClean="0"/>
          </a:p>
          <a:p>
            <a:r>
              <a:rPr lang="en-CA" dirty="0" smtClean="0"/>
              <a:t>Subtract any number from </a:t>
            </a:r>
            <a:r>
              <a:rPr lang="en-CA" dirty="0" smtClean="0">
                <a:latin typeface="Times New Roman" panose="02020603050405020304" pitchFamily="18" charset="0"/>
                <a:cs typeface="Times New Roman" panose="02020603050405020304" pitchFamily="18" charset="0"/>
              </a:rPr>
              <a:t>9999999999999</a:t>
            </a:r>
            <a:r>
              <a:rPr lang="en-CA" dirty="0" smtClean="0"/>
              <a:t>, no borrows are needed</a:t>
            </a:r>
          </a:p>
          <a:p>
            <a:pPr marL="800100" lvl="2" indent="0">
              <a:buNone/>
            </a:pPr>
            <a:r>
              <a:rPr lang="en-CA" dirty="0" smtClean="0">
                <a:latin typeface="Times New Roman" panose="02020603050405020304" pitchFamily="18" charset="0"/>
                <a:cs typeface="Times New Roman" panose="02020603050405020304" pitchFamily="18" charset="0"/>
              </a:rPr>
              <a:t>			   9999999999999</a:t>
            </a:r>
          </a:p>
          <a:p>
            <a:pPr marL="800100" lvl="2"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 </a:t>
            </a:r>
            <a:r>
              <a:rPr lang="en-CA" u="sng" dirty="0" smtClean="0">
                <a:latin typeface="Times New Roman" panose="02020603050405020304" pitchFamily="18" charset="0"/>
                <a:cs typeface="Times New Roman" panose="02020603050405020304" pitchFamily="18" charset="0"/>
              </a:rPr>
              <a:t>5501496383498</a:t>
            </a:r>
          </a:p>
          <a:p>
            <a:pPr marL="800100" lvl="2"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4498503616501</a:t>
            </a:r>
          </a:p>
          <a:p>
            <a:pPr lvl="0"/>
            <a:r>
              <a:rPr lang="en-CA" dirty="0" smtClean="0">
                <a:solidFill>
                  <a:prstClr val="black"/>
                </a:solidFill>
              </a:rPr>
              <a:t>Thus, to calculate </a:t>
            </a:r>
            <a:r>
              <a:rPr lang="en-CA" dirty="0" smtClean="0">
                <a:solidFill>
                  <a:prstClr val="black"/>
                </a:solidFill>
                <a:latin typeface="Times New Roman" panose="02020603050405020304" pitchFamily="18" charset="0"/>
                <a:cs typeface="Times New Roman" panose="02020603050405020304" pitchFamily="18" charset="0"/>
              </a:rPr>
              <a:t>10000000000000 – </a:t>
            </a:r>
            <a:r>
              <a:rPr lang="en-CA" i="1"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rPr>
              <a:t>, instead calculate</a:t>
            </a:r>
          </a:p>
          <a:p>
            <a:pPr marL="0" lvl="0" indent="0" algn="ctr">
              <a:buNone/>
            </a:pPr>
            <a:r>
              <a:rPr lang="en-CA" dirty="0" smtClean="0">
                <a:solidFill>
                  <a:prstClr val="black"/>
                </a:solidFill>
                <a:latin typeface="Times New Roman" panose="02020603050405020304" pitchFamily="18" charset="0"/>
                <a:cs typeface="Times New Roman" panose="02020603050405020304" pitchFamily="18" charset="0"/>
              </a:rPr>
              <a:t>(10000000000000 – 1) </a:t>
            </a:r>
            <a:r>
              <a:rPr lang="en-CA" dirty="0">
                <a:solidFill>
                  <a:prstClr val="black"/>
                </a:solidFill>
                <a:latin typeface="Times New Roman" panose="02020603050405020304" pitchFamily="18" charset="0"/>
                <a:cs typeface="Times New Roman" panose="02020603050405020304" pitchFamily="18" charset="0"/>
              </a:rPr>
              <a:t>– </a:t>
            </a:r>
            <a:r>
              <a:rPr lang="en-CA" i="1" dirty="0" smtClean="0">
                <a:solidFill>
                  <a:prstClr val="black"/>
                </a:solidFill>
                <a:latin typeface="Times New Roman" panose="02020603050405020304" pitchFamily="18" charset="0"/>
                <a:cs typeface="Times New Roman" panose="02020603050405020304" pitchFamily="18" charset="0"/>
              </a:rPr>
              <a:t>n </a:t>
            </a:r>
            <a:r>
              <a:rPr lang="en-CA" dirty="0" smtClean="0">
                <a:solidFill>
                  <a:prstClr val="black"/>
                </a:solidFill>
                <a:latin typeface="Times New Roman" panose="02020603050405020304" pitchFamily="18" charset="0"/>
                <a:cs typeface="Times New Roman" panose="02020603050405020304" pitchFamily="18" charset="0"/>
              </a:rPr>
              <a:t>+ 1 = (9999999999999 </a:t>
            </a:r>
            <a:r>
              <a:rPr lang="en-CA" dirty="0">
                <a:solidFill>
                  <a:prstClr val="black"/>
                </a:solidFill>
                <a:latin typeface="Times New Roman" panose="02020603050405020304" pitchFamily="18" charset="0"/>
                <a:cs typeface="Times New Roman" panose="02020603050405020304" pitchFamily="18" charset="0"/>
              </a:rPr>
              <a:t>– </a:t>
            </a:r>
            <a:r>
              <a:rPr lang="en-CA" i="1"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latin typeface="Times New Roman" panose="02020603050405020304" pitchFamily="18" charset="0"/>
                <a:cs typeface="Times New Roman" panose="02020603050405020304" pitchFamily="18" charset="0"/>
              </a:rPr>
              <a:t>)</a:t>
            </a:r>
            <a:r>
              <a:rPr lang="en-CA" i="1" dirty="0" smtClean="0">
                <a:solidFill>
                  <a:prstClr val="black"/>
                </a:solidFill>
                <a:latin typeface="Times New Roman" panose="02020603050405020304" pitchFamily="18" charset="0"/>
                <a:cs typeface="Times New Roman" panose="02020603050405020304" pitchFamily="18" charset="0"/>
              </a:rPr>
              <a:t> </a:t>
            </a:r>
            <a:r>
              <a:rPr lang="en-CA" dirty="0">
                <a:solidFill>
                  <a:prstClr val="black"/>
                </a:solidFill>
                <a:latin typeface="Times New Roman" panose="02020603050405020304" pitchFamily="18" charset="0"/>
                <a:cs typeface="Times New Roman" panose="02020603050405020304" pitchFamily="18" charset="0"/>
              </a:rPr>
              <a:t>+ </a:t>
            </a:r>
            <a:r>
              <a:rPr lang="en-CA" dirty="0" smtClean="0">
                <a:solidFill>
                  <a:prstClr val="black"/>
                </a:solidFill>
                <a:latin typeface="Times New Roman" panose="02020603050405020304" pitchFamily="18" charset="0"/>
                <a:cs typeface="Times New Roman" panose="02020603050405020304" pitchFamily="18" charset="0"/>
              </a:rPr>
              <a:t>1</a:t>
            </a:r>
          </a:p>
          <a:p>
            <a:pPr lvl="0"/>
            <a:endParaRPr lang="en-CA" dirty="0" smtClean="0">
              <a:solidFill>
                <a:prstClr val="black"/>
              </a:solidFill>
            </a:endParaRPr>
          </a:p>
          <a:p>
            <a:pPr lvl="0"/>
            <a:r>
              <a:rPr lang="en-CA" dirty="0" smtClean="0">
                <a:solidFill>
                  <a:prstClr val="black"/>
                </a:solidFill>
              </a:rPr>
              <a:t>For example:</a:t>
            </a:r>
            <a:endParaRPr lang="en-CA" dirty="0">
              <a:solidFill>
                <a:prstClr val="black"/>
              </a:solidFill>
            </a:endParaRPr>
          </a:p>
          <a:p>
            <a:pPr marL="800100" lvl="2" indent="0">
              <a:buNone/>
            </a:pPr>
            <a:r>
              <a:rPr lang="en-CA" dirty="0" smtClean="0">
                <a:latin typeface="Times New Roman" panose="02020603050405020304" pitchFamily="18" charset="0"/>
                <a:cs typeface="Times New Roman" panose="02020603050405020304" pitchFamily="18" charset="0"/>
              </a:rPr>
              <a:t>			 10000000000000</a:t>
            </a:r>
            <a:endParaRPr lang="en-CA" dirty="0">
              <a:latin typeface="Times New Roman" panose="02020603050405020304" pitchFamily="18" charset="0"/>
              <a:cs typeface="Times New Roman" panose="02020603050405020304" pitchFamily="18" charset="0"/>
            </a:endParaRPr>
          </a:p>
          <a:p>
            <a:pPr marL="800100" lvl="2" indent="0">
              <a:buNone/>
            </a:pPr>
            <a:r>
              <a:rPr lang="en-CA" dirty="0">
                <a:latin typeface="Times New Roman" panose="02020603050405020304" pitchFamily="18" charset="0"/>
                <a:cs typeface="Times New Roman" panose="02020603050405020304" pitchFamily="18" charset="0"/>
              </a:rPr>
              <a:t>			– </a:t>
            </a:r>
            <a:r>
              <a:rPr lang="en-CA" u="sng" dirty="0">
                <a:latin typeface="Times New Roman" panose="02020603050405020304" pitchFamily="18" charset="0"/>
                <a:cs typeface="Times New Roman" panose="02020603050405020304" pitchFamily="18" charset="0"/>
              </a:rPr>
              <a:t>5501496383498</a:t>
            </a:r>
          </a:p>
          <a:p>
            <a:pPr marL="800100" lvl="2"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449850361650</a:t>
            </a:r>
            <a:r>
              <a:rPr lang="en-CA" b="1" dirty="0" smtClean="0">
                <a:solidFill>
                  <a:srgbClr val="FF0000"/>
                </a:solidFill>
                <a:latin typeface="Times New Roman" panose="02020603050405020304" pitchFamily="18" charset="0"/>
                <a:cs typeface="Times New Roman" panose="02020603050405020304" pitchFamily="18" charset="0"/>
              </a:rPr>
              <a:t>2</a:t>
            </a:r>
            <a:endParaRPr lang="en-CA"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004048" y="4941168"/>
            <a:ext cx="4081567" cy="1477328"/>
          </a:xfrm>
          <a:prstGeom prst="rect">
            <a:avLst/>
          </a:prstGeom>
          <a:noFill/>
        </p:spPr>
        <p:txBody>
          <a:bodyPr wrap="none" rtlCol="0">
            <a:spAutoFit/>
          </a:bodyPr>
          <a:lstStyle/>
          <a:p>
            <a:r>
              <a:rPr lang="en-CA" dirty="0" smtClean="0">
                <a:solidFill>
                  <a:srgbClr val="0070C0"/>
                </a:solidFill>
                <a:latin typeface="Georgia" panose="02040502050405020303" pitchFamily="18" charset="0"/>
              </a:rPr>
              <a:t>This is called the base-10 complement</a:t>
            </a:r>
          </a:p>
          <a:p>
            <a:r>
              <a:rPr lang="en-CA" dirty="0" smtClean="0">
                <a:solidFill>
                  <a:srgbClr val="0070C0"/>
                </a:solidFill>
                <a:latin typeface="Georgia" panose="02040502050405020303" pitchFamily="18" charset="0"/>
              </a:rPr>
              <a:t>or “10’s complement”</a:t>
            </a:r>
          </a:p>
          <a:p>
            <a:r>
              <a:rPr lang="en-CA" dirty="0" smtClean="0">
                <a:solidFill>
                  <a:srgbClr val="0070C0"/>
                </a:solidFill>
                <a:latin typeface="Georgia" panose="02040502050405020303" pitchFamily="18" charset="0"/>
              </a:rPr>
              <a:t>   –  this is how older adding machines</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performed subtraction </a:t>
            </a:r>
          </a:p>
          <a:p>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04232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Subtraction</a:t>
            </a:r>
            <a:endParaRPr lang="en-CA" dirty="0"/>
          </a:p>
        </p:txBody>
      </p:sp>
      <p:sp>
        <p:nvSpPr>
          <p:cNvPr id="3" name="Content Placeholder 2"/>
          <p:cNvSpPr>
            <a:spLocks noGrp="1"/>
          </p:cNvSpPr>
          <p:nvPr>
            <p:ph idx="1"/>
          </p:nvPr>
        </p:nvSpPr>
        <p:spPr/>
        <p:txBody>
          <a:bodyPr/>
          <a:lstStyle/>
          <a:p>
            <a:r>
              <a:rPr lang="en-CA" dirty="0" smtClean="0"/>
              <a:t>In binary, the equivalent is base-2 complement or “2’s complement”</a:t>
            </a:r>
          </a:p>
          <a:p>
            <a:pPr lvl="1"/>
            <a:r>
              <a:rPr lang="en-CA" dirty="0" smtClean="0"/>
              <a:t>To calculate </a:t>
            </a:r>
            <a:r>
              <a:rPr lang="en-CA" dirty="0">
                <a:latin typeface="Times New Roman" panose="02020603050405020304" pitchFamily="18" charset="0"/>
                <a:cs typeface="Times New Roman" panose="02020603050405020304" pitchFamily="18" charset="0"/>
              </a:rPr>
              <a:t>65536 – </a:t>
            </a:r>
            <a:r>
              <a:rPr lang="en-CA" dirty="0" smtClean="0">
                <a:latin typeface="Times New Roman" panose="02020603050405020304" pitchFamily="18" charset="0"/>
                <a:cs typeface="Times New Roman" panose="02020603050405020304" pitchFamily="18" charset="0"/>
              </a:rPr>
              <a:t>1970</a:t>
            </a:r>
            <a:r>
              <a:rPr lang="en-CA" dirty="0" smtClean="0"/>
              <a:t>, calculate </a:t>
            </a:r>
            <a:r>
              <a:rPr lang="en-CA" dirty="0" smtClean="0">
                <a:latin typeface="Times New Roman" panose="02020603050405020304" pitchFamily="18" charset="0"/>
                <a:cs typeface="Times New Roman" panose="02020603050405020304" pitchFamily="18" charset="0"/>
              </a:rPr>
              <a:t>(65535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1970) + 1</a:t>
            </a:r>
            <a:r>
              <a:rPr lang="en-CA" dirty="0" smtClean="0"/>
              <a:t>:</a:t>
            </a:r>
          </a:p>
          <a:p>
            <a:pPr marL="800100" lvl="2" indent="0">
              <a:buNone/>
            </a:pPr>
            <a:r>
              <a:rPr lang="en-CA" dirty="0" smtClean="0">
                <a:latin typeface="Consolas" panose="020B0609020204030204" pitchFamily="49" charset="0"/>
                <a:cs typeface="Consolas" panose="020B0609020204030204" pitchFamily="49" charset="0"/>
              </a:rPr>
              <a:t>			  1111111111111111</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0000011110110010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1111100001001101</a:t>
            </a:r>
          </a:p>
          <a:p>
            <a:pPr marL="800100" lvl="2" indent="0">
              <a:buNone/>
            </a:pP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               1</a:t>
            </a:r>
          </a:p>
          <a:p>
            <a:pPr marL="800100" lvl="2" indent="0">
              <a:buNone/>
            </a:pPr>
            <a:r>
              <a:rPr lang="en-CA" dirty="0" smtClean="0">
                <a:latin typeface="Consolas" panose="020B0609020204030204" pitchFamily="49" charset="0"/>
                <a:cs typeface="Consolas" panose="020B0609020204030204" pitchFamily="49" charset="0"/>
              </a:rPr>
              <a:t>			  1111100001001110</a:t>
            </a:r>
          </a:p>
          <a:p>
            <a:pPr lvl="0"/>
            <a:r>
              <a:rPr lang="en-CA" dirty="0" smtClean="0">
                <a:solidFill>
                  <a:prstClr val="black"/>
                </a:solidFill>
              </a:rPr>
              <a:t>Thus, to calculate </a:t>
            </a:r>
            <a:r>
              <a:rPr lang="en-CA" dirty="0" smtClean="0">
                <a:solidFill>
                  <a:prstClr val="black"/>
                </a:solidFill>
                <a:latin typeface="Times New Roman" panose="02020603050405020304" pitchFamily="18" charset="0"/>
                <a:cs typeface="Times New Roman" panose="02020603050405020304" pitchFamily="18" charset="0"/>
              </a:rPr>
              <a:t>2018 – 1970</a:t>
            </a:r>
            <a:r>
              <a:rPr lang="en-CA" dirty="0" smtClean="0">
                <a:solidFill>
                  <a:prstClr val="black"/>
                </a:solidFill>
              </a:rPr>
              <a:t>, just add the 2’s complement of </a:t>
            </a:r>
            <a:r>
              <a:rPr lang="en-CA" dirty="0" smtClean="0">
                <a:solidFill>
                  <a:prstClr val="black"/>
                </a:solidFill>
                <a:latin typeface="Times New Roman" panose="02020603050405020304" pitchFamily="18" charset="0"/>
                <a:cs typeface="Times New Roman" panose="02020603050405020304" pitchFamily="18" charset="0"/>
              </a:rPr>
              <a:t>1970</a:t>
            </a:r>
            <a:r>
              <a:rPr lang="en-CA" dirty="0" smtClean="0">
                <a:solidFill>
                  <a:prstClr val="black"/>
                </a:solidFill>
              </a:rPr>
              <a:t> to </a:t>
            </a:r>
            <a:r>
              <a:rPr lang="en-CA" dirty="0" smtClean="0">
                <a:solidFill>
                  <a:prstClr val="black"/>
                </a:solidFill>
                <a:latin typeface="Times New Roman" panose="02020603050405020304" pitchFamily="18" charset="0"/>
                <a:cs typeface="Times New Roman" panose="02020603050405020304" pitchFamily="18" charset="0"/>
              </a:rPr>
              <a:t>2018</a:t>
            </a:r>
            <a:r>
              <a:rPr lang="en-CA" dirty="0" smtClean="0">
                <a:solidFill>
                  <a:prstClr val="black"/>
                </a:solidFill>
              </a:rPr>
              <a:t>:</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0000011111100010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u="sng" dirty="0" smtClean="0">
                <a:latin typeface="Consolas" panose="020B0609020204030204" pitchFamily="49" charset="0"/>
                <a:cs typeface="Consolas" panose="020B0609020204030204" pitchFamily="49" charset="0"/>
              </a:rPr>
              <a:t>1111100001001110</a:t>
            </a:r>
            <a:endParaRPr lang="en-CA" u="sng"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strike="sngStrike"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0000000000110000</a:t>
            </a:r>
          </a:p>
          <a:p>
            <a:pPr lvl="0"/>
            <a:r>
              <a:rPr lang="en-CA" dirty="0" smtClean="0">
                <a:solidFill>
                  <a:prstClr val="black"/>
                </a:solidFill>
              </a:rPr>
              <a:t>This is the binary representation of </a:t>
            </a:r>
            <a:r>
              <a:rPr lang="en-CA" dirty="0" smtClean="0">
                <a:solidFill>
                  <a:prstClr val="black"/>
                </a:solidFill>
                <a:latin typeface="Times New Roman" panose="02020603050405020304" pitchFamily="18" charset="0"/>
                <a:cs typeface="Times New Roman" panose="02020603050405020304" pitchFamily="18" charset="0"/>
              </a:rPr>
              <a:t>48 = 2</a:t>
            </a:r>
            <a:r>
              <a:rPr lang="en-CA" baseline="30000" dirty="0" smtClean="0">
                <a:solidFill>
                  <a:prstClr val="black"/>
                </a:solidFill>
                <a:latin typeface="Times New Roman" panose="02020603050405020304" pitchFamily="18" charset="0"/>
                <a:cs typeface="Times New Roman" panose="02020603050405020304" pitchFamily="18" charset="0"/>
              </a:rPr>
              <a:t>5</a:t>
            </a:r>
            <a:r>
              <a:rPr lang="en-CA" dirty="0" smtClean="0">
                <a:solidFill>
                  <a:prstClr val="black"/>
                </a:solidFill>
                <a:latin typeface="Times New Roman" panose="02020603050405020304" pitchFamily="18" charset="0"/>
                <a:cs typeface="Times New Roman" panose="02020603050405020304" pitchFamily="18" charset="0"/>
              </a:rPr>
              <a:t> + 2</a:t>
            </a:r>
            <a:r>
              <a:rPr lang="en-CA" baseline="30000" dirty="0" smtClean="0">
                <a:solidFill>
                  <a:prstClr val="black"/>
                </a:solidFill>
                <a:latin typeface="Times New Roman" panose="02020603050405020304" pitchFamily="18" charset="0"/>
                <a:cs typeface="Times New Roman" panose="02020603050405020304" pitchFamily="18" charset="0"/>
              </a:rPr>
              <a:t>4</a:t>
            </a:r>
            <a:r>
              <a:rPr lang="en-CA" dirty="0" smtClean="0">
                <a:solidFill>
                  <a:prstClr val="black"/>
                </a:solidFill>
                <a:latin typeface="Times New Roman" panose="02020603050405020304" pitchFamily="18" charset="0"/>
                <a:cs typeface="Times New Roman" panose="02020603050405020304" pitchFamily="18" charset="0"/>
              </a:rPr>
              <a:t> = 32 + 16</a:t>
            </a:r>
            <a:endParaRPr lang="en-CA" dirty="0" smtClean="0">
              <a:solidFill>
                <a:prstClr val="black"/>
              </a:solidFill>
            </a:endParaRPr>
          </a:p>
          <a:p>
            <a:pPr lvl="1"/>
            <a:r>
              <a:rPr lang="en-CA" dirty="0" smtClean="0">
                <a:solidFill>
                  <a:prstClr val="black"/>
                </a:solidFill>
                <a:cs typeface="Consolas" panose="020B0609020204030204" pitchFamily="49" charset="0"/>
              </a:rPr>
              <a:t>Remember, we ignore the leading </a:t>
            </a:r>
            <a:r>
              <a:rPr lang="en-CA" dirty="0" smtClean="0">
                <a:solidFill>
                  <a:prstClr val="black"/>
                </a:solidFill>
                <a:latin typeface="Consolas" panose="020B0609020204030204" pitchFamily="49" charset="0"/>
                <a:cs typeface="Consolas" panose="020B0609020204030204" pitchFamily="49" charset="0"/>
              </a:rPr>
              <a:t>1</a:t>
            </a:r>
            <a:endParaRPr lang="en-CA" dirty="0">
              <a:solidFill>
                <a:prstClr val="black"/>
              </a:solidFill>
              <a:latin typeface="Consolas" panose="020B0609020204030204" pitchFamily="49" charset="0"/>
              <a:cs typeface="Consolas" panose="020B0609020204030204" pitchFamily="49" charset="0"/>
            </a:endParaRPr>
          </a:p>
          <a:p>
            <a:pPr marL="8001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5411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Clock arithmetic</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Suppose we have a clock face, but define 12 o’clock as “0” o’clock</a:t>
            </a:r>
          </a:p>
          <a:p>
            <a:pPr lvl="1"/>
            <a:r>
              <a:rPr lang="en-CA" dirty="0" smtClean="0"/>
              <a:t>The Europeans and military already do this…</a:t>
            </a:r>
          </a:p>
          <a:p>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r>
              <a:rPr lang="en-CA" dirty="0" smtClean="0"/>
              <a:t>You know that:</a:t>
            </a:r>
          </a:p>
          <a:p>
            <a:pPr lvl="1"/>
            <a:r>
              <a:rPr lang="en-CA" dirty="0" smtClean="0"/>
              <a:t>5 hours after 9 o’clock is 2 o’clock</a:t>
            </a:r>
          </a:p>
          <a:p>
            <a:pPr lvl="1"/>
            <a:r>
              <a:rPr lang="en-CA" dirty="0" smtClean="0"/>
              <a:t>7 hours before 3 o’clock is 8 o’clock</a:t>
            </a:r>
          </a:p>
          <a:p>
            <a:pPr lvl="1"/>
            <a:r>
              <a:rPr lang="en-CA" dirty="0" smtClean="0"/>
              <a:t>Specifically:</a:t>
            </a:r>
          </a:p>
          <a:p>
            <a:pPr lvl="2"/>
            <a:r>
              <a:rPr lang="en-CA" dirty="0" smtClean="0"/>
              <a:t>1 hour before 0 o’clock is 11 o’clock</a:t>
            </a:r>
          </a:p>
          <a:p>
            <a:pPr lvl="2"/>
            <a:r>
              <a:rPr lang="en-CA" dirty="0" smtClean="0"/>
              <a:t>1 hour after 11 o’clock is 0 o’clock</a:t>
            </a:r>
          </a:p>
          <a:p>
            <a:r>
              <a:rPr lang="en-CA" dirty="0" smtClean="0"/>
              <a:t>This is arithmetic modulo 12</a:t>
            </a:r>
            <a:endParaRPr lang="en-CA" dirty="0"/>
          </a:p>
          <a:p>
            <a:endParaRPr lang="en-CA" dirty="0" smtClean="0"/>
          </a:p>
        </p:txBody>
      </p:sp>
      <p:pic>
        <p:nvPicPr>
          <p:cNvPr id="7170" name="Picture 2" descr="C:\Users\dwharder\Desktop\clo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371390"/>
            <a:ext cx="2038647" cy="206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2’s complement</a:t>
            </a:r>
            <a:endParaRPr lang="en-CA" dirty="0"/>
          </a:p>
        </p:txBody>
      </p:sp>
      <p:sp>
        <p:nvSpPr>
          <p:cNvPr id="3" name="Content Placeholder 2"/>
          <p:cNvSpPr>
            <a:spLocks noGrp="1"/>
          </p:cNvSpPr>
          <p:nvPr>
            <p:ph idx="1"/>
          </p:nvPr>
        </p:nvSpPr>
        <p:spPr/>
        <p:txBody>
          <a:bodyPr/>
          <a:lstStyle/>
          <a:p>
            <a:r>
              <a:rPr lang="en-CA" dirty="0" smtClean="0"/>
              <a:t>To calculate the 2’s complement:</a:t>
            </a:r>
          </a:p>
          <a:p>
            <a:pPr marL="857250" lvl="1" indent="-457200">
              <a:buFont typeface="+mj-lt"/>
              <a:buAutoNum type="arabicPeriod"/>
            </a:pPr>
            <a:r>
              <a:rPr lang="en-CA" dirty="0" smtClean="0"/>
              <a:t>Complement all of the bits in the number</a:t>
            </a:r>
          </a:p>
          <a:p>
            <a:pPr marL="1257300" lvl="2" indent="-457200"/>
            <a:r>
              <a:rPr lang="en-CA" dirty="0" smtClean="0"/>
              <a:t>This includes leading zeros</a:t>
            </a:r>
          </a:p>
          <a:p>
            <a:pPr marL="857250" lvl="1" indent="-457200">
              <a:buFont typeface="+mj-lt"/>
              <a:buAutoNum type="arabicPeriod"/>
            </a:pPr>
            <a:r>
              <a:rPr lang="en-CA" dirty="0" smtClean="0"/>
              <a:t>Add </a:t>
            </a:r>
            <a:r>
              <a:rPr lang="en-CA" dirty="0" smtClean="0">
                <a:latin typeface="Consolas" panose="020B0609020204030204" pitchFamily="49" charset="0"/>
                <a:cs typeface="Consolas" panose="020B0609020204030204" pitchFamily="49" charset="0"/>
              </a:rPr>
              <a:t>1</a:t>
            </a:r>
          </a:p>
          <a:p>
            <a:pPr lvl="0"/>
            <a:r>
              <a:rPr lang="en-CA" dirty="0" smtClean="0">
                <a:solidFill>
                  <a:prstClr val="black"/>
                </a:solidFill>
              </a:rPr>
              <a:t>For example, the 2’s complement of the speed of light is stored as an </a:t>
            </a:r>
            <a:r>
              <a:rPr lang="en-CA" dirty="0" smtClean="0">
                <a:solidFill>
                  <a:prstClr val="black"/>
                </a:solidFill>
                <a:latin typeface="Consolas" panose="020B0609020204030204" pitchFamily="49" charset="0"/>
                <a:cs typeface="Consolas" panose="020B0609020204030204" pitchFamily="49" charset="0"/>
              </a:rPr>
              <a:t>unsigned int</a:t>
            </a:r>
            <a:r>
              <a:rPr lang="en-CA" dirty="0" smtClean="0">
                <a:solidFill>
                  <a:prstClr val="black"/>
                </a:solidFill>
              </a:rPr>
              <a:t> is</a:t>
            </a:r>
            <a:endParaRPr lang="en-CA" dirty="0">
              <a:solidFill>
                <a:prstClr val="black"/>
              </a:solidFill>
            </a:endParaRPr>
          </a:p>
          <a:p>
            <a:pPr marL="800100" lvl="2" indent="0">
              <a:buNone/>
            </a:pPr>
            <a:r>
              <a:rPr lang="en-CA" dirty="0" smtClean="0">
                <a:latin typeface="Consolas" panose="020B0609020204030204" pitchFamily="49" charset="0"/>
                <a:cs typeface="Consolas" panose="020B0609020204030204" pitchFamily="49" charset="0"/>
              </a:rPr>
              <a:t>		  00010001110111100111100001001010</a:t>
            </a:r>
          </a:p>
          <a:p>
            <a:pPr marL="800100" lvl="2" indent="0">
              <a:buNone/>
            </a:pPr>
            <a:r>
              <a:rPr lang="en-CA" dirty="0" smtClean="0">
                <a:latin typeface="Consolas" panose="020B0609020204030204" pitchFamily="49" charset="0"/>
                <a:cs typeface="Consolas" panose="020B0609020204030204" pitchFamily="49" charset="0"/>
              </a:rPr>
              <a:t>		  11101110001000011000011110110101</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                               1</a:t>
            </a:r>
          </a:p>
          <a:p>
            <a:pPr marL="800100" lvl="2" indent="0">
              <a:buNone/>
            </a:pPr>
            <a:r>
              <a:rPr lang="en-CA" dirty="0" smtClean="0">
                <a:latin typeface="Consolas" panose="020B0609020204030204" pitchFamily="49" charset="0"/>
                <a:cs typeface="Consolas" panose="020B0609020204030204" pitchFamily="49" charset="0"/>
              </a:rPr>
              <a:t>		  11101110001000011000011110110110</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3432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2’s complement</a:t>
            </a:r>
            <a:endParaRPr lang="en-CA" dirty="0"/>
          </a:p>
        </p:txBody>
      </p:sp>
      <p:sp>
        <p:nvSpPr>
          <p:cNvPr id="3" name="Content Placeholder 2"/>
          <p:cNvSpPr>
            <a:spLocks noGrp="1"/>
          </p:cNvSpPr>
          <p:nvPr>
            <p:ph idx="1"/>
          </p:nvPr>
        </p:nvSpPr>
        <p:spPr/>
        <p:txBody>
          <a:bodyPr/>
          <a:lstStyle/>
          <a:p>
            <a:r>
              <a:rPr lang="en-CA" dirty="0" smtClean="0"/>
              <a:t>There is a faster way to compute it without the addition:</a:t>
            </a:r>
            <a:endParaRPr lang="en-CA" dirty="0"/>
          </a:p>
          <a:p>
            <a:pPr lvl="1"/>
            <a:r>
              <a:rPr lang="en-CA" dirty="0" smtClean="0"/>
              <a:t>Scan from right-to-left</a:t>
            </a:r>
          </a:p>
          <a:p>
            <a:pPr marL="1257300" lvl="2" indent="-457200"/>
            <a:r>
              <a:rPr lang="en-CA" dirty="0" smtClean="0"/>
              <a:t>Find the first 1, and then flip each bit to the left of that </a:t>
            </a:r>
          </a:p>
          <a:p>
            <a:pPr lvl="0"/>
            <a:endParaRPr lang="en-CA" dirty="0" smtClean="0">
              <a:solidFill>
                <a:prstClr val="black"/>
              </a:solidFill>
            </a:endParaRPr>
          </a:p>
          <a:p>
            <a:pPr lvl="0"/>
            <a:r>
              <a:rPr lang="en-CA" dirty="0" smtClean="0">
                <a:solidFill>
                  <a:prstClr val="black"/>
                </a:solidFill>
              </a:rPr>
              <a:t>The 2’s complement of each of the following is given below it</a:t>
            </a:r>
            <a:endParaRPr lang="en-CA" dirty="0">
              <a:solidFill>
                <a:prstClr val="black"/>
              </a:solidFill>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101101111101111</a:t>
            </a:r>
            <a:r>
              <a:rPr lang="en-CA" dirty="0">
                <a:solidFill>
                  <a:srgbClr val="FF0000"/>
                </a:solidFill>
                <a:latin typeface="Consolas" panose="020B0609020204030204" pitchFamily="49" charset="0"/>
                <a:cs typeface="Consolas" panose="020B0609020204030204" pitchFamily="49" charset="0"/>
              </a:rPr>
              <a:t>1</a:t>
            </a:r>
            <a:endParaRPr lang="en-CA"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010010000010000</a:t>
            </a:r>
            <a:r>
              <a:rPr lang="en-CA" dirty="0" smtClean="0">
                <a:solidFill>
                  <a:srgbClr val="FF0000"/>
                </a:solidFill>
                <a:latin typeface="Consolas" panose="020B0609020204030204" pitchFamily="49" charset="0"/>
                <a:cs typeface="Consolas" panose="020B0609020204030204" pitchFamily="49" charset="0"/>
              </a:rPr>
              <a:t>1</a:t>
            </a:r>
          </a:p>
          <a:p>
            <a:pPr marL="800100" lvl="2" indent="0">
              <a:buNone/>
            </a:pP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1010111111</a:t>
            </a:r>
            <a:r>
              <a:rPr lang="en-CA" dirty="0" smtClean="0">
                <a:solidFill>
                  <a:srgbClr val="FF0000"/>
                </a:solidFill>
                <a:latin typeface="Consolas" panose="020B0609020204030204" pitchFamily="49" charset="0"/>
                <a:cs typeface="Consolas" panose="020B0609020204030204" pitchFamily="49" charset="0"/>
              </a:rPr>
              <a:t>100000</a:t>
            </a:r>
            <a:endParaRPr lang="en-CA" dirty="0">
              <a:solidFill>
                <a:srgbClr val="FF000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0101000000</a:t>
            </a:r>
            <a:r>
              <a:rPr lang="en-CA" dirty="0" smtClean="0">
                <a:solidFill>
                  <a:srgbClr val="FF0000"/>
                </a:solidFill>
                <a:latin typeface="Consolas" panose="020B0609020204030204" pitchFamily="49" charset="0"/>
                <a:cs typeface="Consolas" panose="020B0609020204030204" pitchFamily="49" charset="0"/>
              </a:rPr>
              <a:t>100000</a:t>
            </a:r>
            <a:endParaRPr lang="en-CA" dirty="0">
              <a:solidFill>
                <a:srgbClr val="FF0000"/>
              </a:solidFill>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0000100100101</a:t>
            </a:r>
            <a:r>
              <a:rPr lang="en-CA" dirty="0" smtClean="0">
                <a:solidFill>
                  <a:srgbClr val="FF0000"/>
                </a:solidFill>
                <a:latin typeface="Consolas" panose="020B0609020204030204" pitchFamily="49" charset="0"/>
                <a:cs typeface="Consolas" panose="020B0609020204030204" pitchFamily="49" charset="0"/>
              </a:rPr>
              <a:t>100</a:t>
            </a:r>
            <a:endParaRPr lang="en-CA" dirty="0">
              <a:solidFill>
                <a:srgbClr val="FF000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1111011011010</a:t>
            </a:r>
            <a:r>
              <a:rPr lang="en-CA" dirty="0" smtClean="0">
                <a:solidFill>
                  <a:srgbClr val="FF0000"/>
                </a:solidFill>
                <a:latin typeface="Consolas" panose="020B0609020204030204" pitchFamily="49" charset="0"/>
                <a:cs typeface="Consolas" panose="020B0609020204030204" pitchFamily="49" charset="0"/>
              </a:rPr>
              <a:t>100</a:t>
            </a:r>
            <a:endParaRPr lang="en-CA"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0896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2’s complement</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The </a:t>
            </a:r>
            <a:r>
              <a:rPr lang="en-CA" dirty="0">
                <a:solidFill>
                  <a:prstClr val="black"/>
                </a:solidFill>
              </a:rPr>
              <a:t>2’s complement of </a:t>
            </a:r>
            <a:r>
              <a:rPr lang="en-CA" dirty="0" smtClean="0">
                <a:solidFill>
                  <a:prstClr val="black"/>
                </a:solidFill>
                <a:latin typeface="Consolas" panose="020B0609020204030204" pitchFamily="49" charset="0"/>
                <a:cs typeface="Consolas" panose="020B0609020204030204" pitchFamily="49" charset="0"/>
              </a:rPr>
              <a:t>0</a:t>
            </a:r>
            <a:r>
              <a:rPr lang="en-CA" dirty="0" smtClean="0">
                <a:solidFill>
                  <a:prstClr val="black"/>
                </a:solidFill>
              </a:rPr>
              <a:t> </a:t>
            </a:r>
            <a:r>
              <a:rPr lang="en-CA" dirty="0">
                <a:solidFill>
                  <a:prstClr val="black"/>
                </a:solidFill>
              </a:rPr>
              <a:t>stored as an </a:t>
            </a:r>
            <a:r>
              <a:rPr lang="en-CA" dirty="0">
                <a:solidFill>
                  <a:prstClr val="black"/>
                </a:solidFill>
                <a:latin typeface="Consolas" panose="020B0609020204030204" pitchFamily="49" charset="0"/>
                <a:cs typeface="Consolas" panose="020B0609020204030204" pitchFamily="49" charset="0"/>
              </a:rPr>
              <a:t>unsigned int</a:t>
            </a:r>
            <a:r>
              <a:rPr lang="en-CA" dirty="0">
                <a:solidFill>
                  <a:prstClr val="black"/>
                </a:solidFill>
              </a:rPr>
              <a:t> is</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00000000000000000000000000000000</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11111111111111111111111111111111</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 </a:t>
            </a:r>
            <a:r>
              <a:rPr lang="en-CA" u="sng" dirty="0">
                <a:latin typeface="Consolas" panose="020B0609020204030204" pitchFamily="49" charset="0"/>
                <a:cs typeface="Consolas" panose="020B0609020204030204" pitchFamily="49" charset="0"/>
              </a:rPr>
              <a:t>                               1</a:t>
            </a:r>
          </a:p>
          <a:p>
            <a:pPr marL="800100" lvl="2" indent="0">
              <a:buNone/>
            </a:pPr>
            <a:r>
              <a:rPr lang="en-CA" dirty="0">
                <a:latin typeface="Consolas" panose="020B0609020204030204" pitchFamily="49" charset="0"/>
                <a:cs typeface="Consolas" panose="020B0609020204030204" pitchFamily="49" charset="0"/>
              </a:rPr>
              <a:t>		 </a:t>
            </a:r>
            <a:r>
              <a:rPr lang="en-CA" strike="sngStrike"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00000000000000000000000000000000</a:t>
            </a:r>
            <a:endParaRPr lang="en-CA" dirty="0">
              <a:latin typeface="Consolas" panose="020B0609020204030204" pitchFamily="49" charset="0"/>
              <a:cs typeface="Consolas" panose="020B0609020204030204" pitchFamily="49" charset="0"/>
            </a:endParaRPr>
          </a:p>
          <a:p>
            <a:pPr lvl="0"/>
            <a:endParaRPr lang="en-CA" dirty="0" smtClean="0">
              <a:solidFill>
                <a:prstClr val="black"/>
              </a:solidFill>
            </a:endParaRPr>
          </a:p>
          <a:p>
            <a:pPr lvl="0"/>
            <a:r>
              <a:rPr lang="en-CA" dirty="0" smtClean="0">
                <a:solidFill>
                  <a:prstClr val="black"/>
                </a:solidFill>
              </a:rPr>
              <a:t>This makes sense: any number minus zero is unchanged</a:t>
            </a:r>
            <a:endParaRPr lang="en-CA" dirty="0">
              <a:latin typeface="Consolas" panose="020B0609020204030204" pitchFamily="49" charset="0"/>
              <a:cs typeface="Consolas" panose="020B0609020204030204" pitchFamily="49" charset="0"/>
            </a:endParaRPr>
          </a:p>
          <a:p>
            <a:pPr marL="8001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6078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2’s complement</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The </a:t>
            </a:r>
            <a:r>
              <a:rPr lang="en-CA" dirty="0">
                <a:solidFill>
                  <a:prstClr val="black"/>
                </a:solidFill>
              </a:rPr>
              <a:t>2’s complement </a:t>
            </a:r>
            <a:r>
              <a:rPr lang="en-CA" dirty="0" smtClean="0">
                <a:solidFill>
                  <a:prstClr val="black"/>
                </a:solidFill>
              </a:rPr>
              <a:t>algorithm is self-inverting:</a:t>
            </a:r>
          </a:p>
          <a:p>
            <a:pPr lvl="1"/>
            <a:r>
              <a:rPr lang="en-CA" dirty="0" smtClean="0">
                <a:solidFill>
                  <a:prstClr val="black"/>
                </a:solidFill>
              </a:rPr>
              <a:t>If </a:t>
            </a:r>
            <a:r>
              <a:rPr lang="en-CA" i="1"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rPr>
              <a:t> is a number, then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16</a:t>
            </a:r>
            <a:r>
              <a:rPr lang="en-CA" dirty="0" smtClean="0">
                <a:solidFill>
                  <a:prstClr val="black"/>
                </a:solidFill>
                <a:latin typeface="Times New Roman" panose="02020603050405020304" pitchFamily="18" charset="0"/>
                <a:cs typeface="Times New Roman" panose="02020603050405020304" pitchFamily="18" charset="0"/>
              </a:rPr>
              <a:t> – (2</a:t>
            </a:r>
            <a:r>
              <a:rPr lang="en-CA" baseline="30000" dirty="0" smtClean="0">
                <a:solidFill>
                  <a:prstClr val="black"/>
                </a:solidFill>
                <a:latin typeface="Times New Roman" panose="02020603050405020304" pitchFamily="18" charset="0"/>
                <a:cs typeface="Times New Roman" panose="02020603050405020304" pitchFamily="18" charset="0"/>
              </a:rPr>
              <a:t>16</a:t>
            </a:r>
            <a:r>
              <a:rPr lang="en-CA" dirty="0" smtClean="0">
                <a:solidFill>
                  <a:prstClr val="black"/>
                </a:solidFill>
                <a:latin typeface="Times New Roman" panose="02020603050405020304" pitchFamily="18" charset="0"/>
                <a:cs typeface="Times New Roman" panose="02020603050405020304" pitchFamily="18" charset="0"/>
              </a:rPr>
              <a:t> – </a:t>
            </a:r>
            <a:r>
              <a:rPr lang="en-CA" i="1"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latin typeface="Times New Roman" panose="02020603050405020304" pitchFamily="18" charset="0"/>
                <a:cs typeface="Times New Roman" panose="02020603050405020304" pitchFamily="18" charset="0"/>
              </a:rPr>
              <a:t>) = </a:t>
            </a:r>
            <a:r>
              <a:rPr lang="en-CA" i="1" dirty="0" smtClean="0">
                <a:solidFill>
                  <a:prstClr val="black"/>
                </a:solidFill>
                <a:latin typeface="Times New Roman" panose="02020603050405020304" pitchFamily="18" charset="0"/>
                <a:cs typeface="Times New Roman" panose="02020603050405020304" pitchFamily="18" charset="0"/>
              </a:rPr>
              <a:t>n</a:t>
            </a:r>
            <a:endParaRPr lang="en-CA" dirty="0" smtClean="0">
              <a:solidFill>
                <a:prstClr val="black"/>
              </a:solidFill>
              <a:latin typeface="Times New Roman" panose="02020603050405020304" pitchFamily="18" charset="0"/>
              <a:cs typeface="Times New Roman" panose="02020603050405020304" pitchFamily="18" charset="0"/>
            </a:endParaRPr>
          </a:p>
          <a:p>
            <a:pPr lvl="1"/>
            <a:r>
              <a:rPr lang="en-CA" dirty="0" smtClean="0">
                <a:solidFill>
                  <a:prstClr val="black"/>
                </a:solidFill>
              </a:rPr>
              <a:t>The 2’s complement of the 2’s complement of a number is the number itself</a:t>
            </a:r>
            <a:endParaRPr lang="en-CA" dirty="0">
              <a:solidFill>
                <a:prstClr val="black"/>
              </a:solidFill>
            </a:endParaRPr>
          </a:p>
          <a:p>
            <a:pPr marL="800100" lvl="2" indent="0">
              <a:buNone/>
            </a:pPr>
            <a:r>
              <a:rPr lang="en-CA" dirty="0">
                <a:latin typeface="Consolas" panose="020B0609020204030204" pitchFamily="49" charset="0"/>
                <a:cs typeface="Consolas" panose="020B0609020204030204" pitchFamily="49" charset="0"/>
              </a:rPr>
              <a:t>		  1110110010111110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0001001101000001</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 </a:t>
            </a:r>
            <a:r>
              <a:rPr lang="en-CA" u="sng" dirty="0">
                <a:latin typeface="Consolas" panose="020B0609020204030204" pitchFamily="49" charset="0"/>
                <a:cs typeface="Consolas" panose="020B0609020204030204" pitchFamily="49" charset="0"/>
              </a:rPr>
              <a:t>              </a:t>
            </a:r>
            <a:r>
              <a:rPr lang="en-CA" u="sng" dirty="0" smtClean="0">
                <a:latin typeface="Consolas" panose="020B0609020204030204" pitchFamily="49" charset="0"/>
                <a:cs typeface="Consolas" panose="020B0609020204030204" pitchFamily="49" charset="0"/>
              </a:rPr>
              <a:t> </a:t>
            </a:r>
            <a:r>
              <a:rPr lang="en-CA" u="sng" dirty="0">
                <a:latin typeface="Consolas" panose="020B0609020204030204" pitchFamily="49" charset="0"/>
                <a:cs typeface="Consolas" panose="020B0609020204030204" pitchFamily="49" charset="0"/>
              </a:rPr>
              <a:t>1</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0001001101000010</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1110110010111101</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 </a:t>
            </a:r>
            <a:r>
              <a:rPr lang="en-CA" u="sng" dirty="0">
                <a:latin typeface="Consolas" panose="020B0609020204030204" pitchFamily="49" charset="0"/>
                <a:cs typeface="Consolas" panose="020B0609020204030204" pitchFamily="49" charset="0"/>
              </a:rPr>
              <a:t>               </a:t>
            </a:r>
            <a:r>
              <a:rPr lang="en-CA" u="sng" dirty="0" smtClean="0">
                <a:latin typeface="Consolas" panose="020B0609020204030204" pitchFamily="49" charset="0"/>
                <a:cs typeface="Consolas" panose="020B0609020204030204" pitchFamily="49" charset="0"/>
              </a:rPr>
              <a:t>1</a:t>
            </a:r>
            <a:endParaRPr lang="en-CA" u="sng"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1110110010111110</a:t>
            </a:r>
          </a:p>
          <a:p>
            <a:pPr lvl="0"/>
            <a:endParaRPr lang="en-CA" dirty="0" smtClean="0">
              <a:solidFill>
                <a:prstClr val="black"/>
              </a:solidFill>
            </a:endParaRPr>
          </a:p>
          <a:p>
            <a:pPr lvl="0"/>
            <a:r>
              <a:rPr lang="en-CA" dirty="0" smtClean="0">
                <a:solidFill>
                  <a:prstClr val="black"/>
                </a:solidFill>
              </a:rPr>
              <a:t>That is, </a:t>
            </a:r>
            <a:r>
              <a:rPr lang="en-CA" i="1" dirty="0" smtClean="0">
                <a:solidFill>
                  <a:prstClr val="black"/>
                </a:solidFill>
                <a:latin typeface="Times New Roman" panose="02020603050405020304" pitchFamily="18" charset="0"/>
                <a:cs typeface="Times New Roman" panose="02020603050405020304" pitchFamily="18" charset="0"/>
              </a:rPr>
              <a:t>f </a:t>
            </a:r>
            <a:r>
              <a:rPr lang="en-CA" i="1" baseline="30000" dirty="0" smtClean="0">
                <a:solidFill>
                  <a:prstClr val="black"/>
                </a:solidFill>
                <a:latin typeface="Times New Roman" panose="02020603050405020304" pitchFamily="18" charset="0"/>
                <a:cs typeface="Times New Roman" panose="02020603050405020304" pitchFamily="18" charset="0"/>
              </a:rPr>
              <a:t>–</a:t>
            </a:r>
            <a:r>
              <a:rPr lang="en-CA" baseline="30000" dirty="0" smtClean="0">
                <a:solidFill>
                  <a:prstClr val="black"/>
                </a:solidFill>
                <a:latin typeface="Times New Roman" panose="02020603050405020304" pitchFamily="18" charset="0"/>
                <a:cs typeface="Times New Roman" panose="02020603050405020304" pitchFamily="18" charset="0"/>
              </a:rPr>
              <a:t>1</a:t>
            </a:r>
            <a:r>
              <a:rPr lang="en-CA" i="1" dirty="0" smtClean="0">
                <a:solidFill>
                  <a:prstClr val="black"/>
                </a:solidFill>
                <a:latin typeface="Times New Roman" panose="02020603050405020304" pitchFamily="18" charset="0"/>
                <a:cs typeface="Times New Roman" panose="02020603050405020304" pitchFamily="18" charset="0"/>
              </a:rPr>
              <a:t> = f</a:t>
            </a:r>
            <a:r>
              <a:rPr lang="en-CA" dirty="0" smtClean="0">
                <a:solidFill>
                  <a:prstClr val="black"/>
                </a:solidFill>
              </a:rPr>
              <a:t> or </a:t>
            </a:r>
            <a:r>
              <a:rPr lang="en-CA" i="1" dirty="0" smtClean="0">
                <a:solidFill>
                  <a:prstClr val="black"/>
                </a:solidFill>
                <a:latin typeface="Times New Roman" panose="02020603050405020304" pitchFamily="18" charset="0"/>
                <a:cs typeface="Times New Roman" panose="02020603050405020304" pitchFamily="18" charset="0"/>
              </a:rPr>
              <a:t>f</a:t>
            </a:r>
            <a:r>
              <a:rPr lang="en-CA" dirty="0" smtClean="0">
                <a:solidFill>
                  <a:prstClr val="black"/>
                </a:solidFill>
                <a:latin typeface="Times New Roman" panose="02020603050405020304" pitchFamily="18" charset="0"/>
                <a:cs typeface="Times New Roman" panose="02020603050405020304" pitchFamily="18" charset="0"/>
              </a:rPr>
              <a:t>(</a:t>
            </a:r>
            <a:r>
              <a:rPr lang="en-CA" i="1" dirty="0" smtClean="0">
                <a:solidFill>
                  <a:prstClr val="black"/>
                </a:solidFill>
                <a:latin typeface="Times New Roman" panose="02020603050405020304" pitchFamily="18" charset="0"/>
                <a:cs typeface="Times New Roman" panose="02020603050405020304" pitchFamily="18" charset="0"/>
              </a:rPr>
              <a:t>f</a:t>
            </a:r>
            <a:r>
              <a:rPr lang="en-CA" dirty="0" smtClean="0">
                <a:solidFill>
                  <a:prstClr val="black"/>
                </a:solidFill>
                <a:latin typeface="Times New Roman" panose="02020603050405020304" pitchFamily="18" charset="0"/>
                <a:cs typeface="Times New Roman" panose="02020603050405020304" pitchFamily="18" charset="0"/>
              </a:rPr>
              <a:t>(</a:t>
            </a:r>
            <a:r>
              <a:rPr lang="en-CA" i="1"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latin typeface="Times New Roman" panose="02020603050405020304" pitchFamily="18" charset="0"/>
                <a:cs typeface="Times New Roman" panose="02020603050405020304" pitchFamily="18" charset="0"/>
              </a:rPr>
              <a:t>)) = </a:t>
            </a:r>
            <a:r>
              <a:rPr lang="en-CA" i="1" dirty="0" smtClean="0">
                <a:solidFill>
                  <a:prstClr val="black"/>
                </a:solidFill>
                <a:latin typeface="Times New Roman" panose="02020603050405020304" pitchFamily="18" charset="0"/>
                <a:cs typeface="Times New Roman" panose="02020603050405020304" pitchFamily="18" charset="0"/>
              </a:rPr>
              <a:t>n</a:t>
            </a:r>
            <a:endParaRPr lang="en-CA" dirty="0">
              <a:latin typeface="Times New Roman" panose="02020603050405020304" pitchFamily="18" charset="0"/>
              <a:cs typeface="Times New Roman" panose="02020603050405020304" pitchFamily="18" charset="0"/>
            </a:endParaRPr>
          </a:p>
          <a:p>
            <a:pPr marL="8001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1187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and arithmetic</a:t>
            </a:r>
            <a:endParaRPr lang="en-CA" dirty="0"/>
          </a:p>
        </p:txBody>
      </p:sp>
      <p:sp>
        <p:nvSpPr>
          <p:cNvPr id="3" name="Content Placeholder 2"/>
          <p:cNvSpPr>
            <a:spLocks noGrp="1"/>
          </p:cNvSpPr>
          <p:nvPr>
            <p:ph idx="1"/>
          </p:nvPr>
        </p:nvSpPr>
        <p:spPr/>
        <p:txBody>
          <a:bodyPr/>
          <a:lstStyle/>
          <a:p>
            <a:r>
              <a:rPr lang="en-CA" dirty="0" smtClean="0"/>
              <a:t>Try it yourself:</a:t>
            </a:r>
          </a:p>
          <a:p>
            <a:pPr marL="1257300" lvl="3" indent="0">
              <a:buNone/>
            </a:pPr>
            <a:r>
              <a:rPr lang="en-CA" sz="330" dirty="0">
                <a:latin typeface="Consolas" panose="020B0609020204030204" pitchFamily="49" charset="0"/>
                <a:cs typeface="Consolas" panose="020B0609020204030204" pitchFamily="49" charset="0"/>
              </a:rPr>
              <a:t>#include &lt;iostream&gt;</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int main();</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a:t>
            </a:r>
          </a:p>
          <a:p>
            <a:pPr marL="1257300" lvl="3" indent="0">
              <a:buNone/>
            </a:pPr>
            <a:r>
              <a:rPr lang="en-CA" sz="250" dirty="0">
                <a:latin typeface="Consolas" panose="020B0609020204030204" pitchFamily="49" charset="0"/>
                <a:cs typeface="Consolas" panose="020B0609020204030204" pitchFamily="49" charset="0"/>
              </a:rPr>
              <a:t>// Verify that every possible sum, difference,</a:t>
            </a:r>
          </a:p>
          <a:p>
            <a:pPr marL="1257300" lvl="3" indent="0">
              <a:buNone/>
            </a:pPr>
            <a:r>
              <a:rPr lang="en-CA" sz="250" dirty="0">
                <a:latin typeface="Consolas" panose="020B0609020204030204" pitchFamily="49" charset="0"/>
                <a:cs typeface="Consolas" panose="020B0609020204030204" pitchFamily="49" charset="0"/>
              </a:rPr>
              <a:t>// product, division and remainder option on</a:t>
            </a:r>
          </a:p>
          <a:p>
            <a:pPr marL="1257300" lvl="3" indent="0">
              <a:buNone/>
            </a:pPr>
            <a:r>
              <a:rPr lang="en-CA" sz="250" dirty="0">
                <a:latin typeface="Consolas" panose="020B0609020204030204" pitchFamily="49" charset="0"/>
                <a:cs typeface="Consolas" panose="020B0609020204030204" pitchFamily="49" charset="0"/>
              </a:rPr>
              <a:t>// 'unsigned short' is the actual operation</a:t>
            </a:r>
          </a:p>
          <a:p>
            <a:pPr marL="1257300" lvl="3" indent="0">
              <a:buNone/>
            </a:pPr>
            <a:r>
              <a:rPr lang="en-CA" sz="250" dirty="0">
                <a:latin typeface="Consolas" panose="020B0609020204030204" pitchFamily="49" charset="0"/>
                <a:cs typeface="Consolas" panose="020B0609020204030204" pitchFamily="49" charset="0"/>
              </a:rPr>
              <a:t>// modulo 65536</a:t>
            </a:r>
          </a:p>
          <a:p>
            <a:pPr marL="1257300" lvl="3" indent="0">
              <a:buNone/>
            </a:pPr>
            <a:r>
              <a:rPr lang="en-CA" sz="250" dirty="0">
                <a:latin typeface="Consolas" panose="020B0609020204030204" pitchFamily="49" charset="0"/>
                <a:cs typeface="Consolas" panose="020B0609020204030204" pitchFamily="49" charset="0"/>
              </a:rPr>
              <a:t>//////////////////////////////////////////////////</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int main() {</a:t>
            </a:r>
          </a:p>
          <a:p>
            <a:pPr marL="1257300" lvl="3" indent="0">
              <a:buNone/>
            </a:pPr>
            <a:r>
              <a:rPr lang="en-CA" sz="250" dirty="0">
                <a:latin typeface="Consolas" panose="020B0609020204030204" pitchFamily="49" charset="0"/>
                <a:cs typeface="Consolas" panose="020B0609020204030204" pitchFamily="49" charset="0"/>
              </a:rPr>
              <a:t>   long const TWO_15{32768};</a:t>
            </a:r>
          </a:p>
          <a:p>
            <a:pPr marL="1257300" lvl="3" indent="0">
              <a:buNone/>
            </a:pPr>
            <a:r>
              <a:rPr lang="en-CA" sz="250" dirty="0">
                <a:latin typeface="Consolas" panose="020B0609020204030204" pitchFamily="49" charset="0"/>
                <a:cs typeface="Consolas" panose="020B0609020204030204" pitchFamily="49" charset="0"/>
              </a:rPr>
              <a:t>   long const TWO_16{2*TWO_15};</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for ( long i{0}; i &lt; TWO_16; ++i ) {</a:t>
            </a:r>
          </a:p>
          <a:p>
            <a:pPr marL="1257300" lvl="3" indent="0">
              <a:buNone/>
            </a:pPr>
            <a:r>
              <a:rPr lang="en-CA" sz="250" dirty="0">
                <a:latin typeface="Consolas" panose="020B0609020204030204" pitchFamily="49" charset="0"/>
                <a:cs typeface="Consolas" panose="020B0609020204030204" pitchFamily="49" charset="0"/>
              </a:rPr>
              <a:t>      // Just print out the count when we get to multiples of 1024</a:t>
            </a:r>
          </a:p>
          <a:p>
            <a:pPr marL="1257300" lvl="3" indent="0">
              <a:buNone/>
            </a:pPr>
            <a:r>
              <a:rPr lang="en-CA" sz="250" dirty="0">
                <a:latin typeface="Consolas" panose="020B0609020204030204" pitchFamily="49" charset="0"/>
                <a:cs typeface="Consolas" panose="020B0609020204030204" pitchFamily="49" charset="0"/>
              </a:rPr>
              <a:t>      if ( (i % 1024) == 0 ) {</a:t>
            </a:r>
          </a:p>
          <a:p>
            <a:pPr marL="1257300" lvl="3" indent="0">
              <a:buNone/>
            </a:pPr>
            <a:r>
              <a:rPr lang="en-CA" sz="250" dirty="0">
                <a:latin typeface="Consolas" panose="020B0609020204030204" pitchFamily="49" charset="0"/>
                <a:cs typeface="Consolas" panose="020B0609020204030204" pitchFamily="49" charset="0"/>
              </a:rPr>
              <a:t>         std::cout &lt;&lt; i &lt;&lt; std::endl;</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for ( long j{0}; j &lt; TWO_16; ++j ) {</a:t>
            </a:r>
          </a:p>
          <a:p>
            <a:pPr marL="1257300" lvl="3" indent="0">
              <a:buNone/>
            </a:pPr>
            <a:r>
              <a:rPr lang="en-CA" sz="250" dirty="0">
                <a:latin typeface="Consolas" panose="020B0609020204030204" pitchFamily="49" charset="0"/>
                <a:cs typeface="Consolas" panose="020B0609020204030204" pitchFamily="49" charset="0"/>
              </a:rPr>
              <a:t>         unsigned short </a:t>
            </a:r>
            <a:r>
              <a:rPr lang="en-CA" sz="250" dirty="0" err="1">
                <a:latin typeface="Consolas" panose="020B0609020204030204" pitchFamily="49" charset="0"/>
                <a:cs typeface="Consolas" panose="020B0609020204030204" pitchFamily="49" charset="0"/>
              </a:rPr>
              <a:t>si</a:t>
            </a:r>
            <a:r>
              <a:rPr lang="en-CA" sz="250" dirty="0">
                <a:latin typeface="Consolas" panose="020B0609020204030204" pitchFamily="49" charset="0"/>
                <a:cs typeface="Consolas" panose="020B0609020204030204" pitchFamily="49" charset="0"/>
              </a:rPr>
              <a:t>{i};</a:t>
            </a:r>
          </a:p>
          <a:p>
            <a:pPr marL="1257300" lvl="3" indent="0">
              <a:buNone/>
            </a:pPr>
            <a:r>
              <a:rPr lang="en-CA" sz="250" dirty="0">
                <a:latin typeface="Consolas" panose="020B0609020204030204" pitchFamily="49" charset="0"/>
                <a:cs typeface="Consolas" panose="020B0609020204030204" pitchFamily="49" charset="0"/>
              </a:rPr>
              <a:t>         unsigned short </a:t>
            </a:r>
            <a:r>
              <a:rPr lang="en-CA" sz="250" dirty="0" err="1">
                <a:latin typeface="Consolas" panose="020B0609020204030204" pitchFamily="49" charset="0"/>
                <a:cs typeface="Consolas" panose="020B0609020204030204" pitchFamily="49" charset="0"/>
              </a:rPr>
              <a:t>sj</a:t>
            </a:r>
            <a:r>
              <a:rPr lang="en-CA" sz="250" dirty="0">
                <a:latin typeface="Consolas" panose="020B0609020204030204" pitchFamily="49" charset="0"/>
                <a:cs typeface="Consolas" panose="020B0609020204030204" pitchFamily="49" charset="0"/>
              </a:rPr>
              <a:t>{j};</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Perform the sum as unsigned shorts and as signed longs</a:t>
            </a:r>
          </a:p>
          <a:p>
            <a:pPr marL="1257300" lvl="3" indent="0">
              <a:buNone/>
            </a:pPr>
            <a:r>
              <a:rPr lang="en-CA" sz="250" dirty="0">
                <a:latin typeface="Consolas" panose="020B0609020204030204" pitchFamily="49" charset="0"/>
                <a:cs typeface="Consolas" panose="020B0609020204030204" pitchFamily="49" charset="0"/>
              </a:rPr>
              <a:t>         unsigned short sk{</a:t>
            </a:r>
            <a:r>
              <a:rPr lang="en-CA" sz="250" dirty="0" err="1">
                <a:latin typeface="Consolas" panose="020B0609020204030204" pitchFamily="49" charset="0"/>
                <a:cs typeface="Consolas" panose="020B0609020204030204" pitchFamily="49" charset="0"/>
              </a:rPr>
              <a:t>si</a:t>
            </a:r>
            <a:r>
              <a:rPr lang="en-CA" sz="250" dirty="0">
                <a:latin typeface="Consolas" panose="020B0609020204030204" pitchFamily="49" charset="0"/>
                <a:cs typeface="Consolas" panose="020B0609020204030204" pitchFamily="49" charset="0"/>
              </a:rPr>
              <a:t> + </a:t>
            </a:r>
            <a:r>
              <a:rPr lang="en-CA" sz="250" dirty="0" err="1">
                <a:latin typeface="Consolas" panose="020B0609020204030204" pitchFamily="49" charset="0"/>
                <a:cs typeface="Consolas" panose="020B0609020204030204" pitchFamily="49" charset="0"/>
              </a:rPr>
              <a:t>sj</a:t>
            </a:r>
            <a:r>
              <a:rPr lang="en-CA" sz="250" dirty="0">
                <a:latin typeface="Consolas" panose="020B0609020204030204" pitchFamily="49" charset="0"/>
                <a:cs typeface="Consolas" panose="020B0609020204030204" pitchFamily="49" charset="0"/>
              </a:rPr>
              <a:t>};</a:t>
            </a:r>
          </a:p>
          <a:p>
            <a:pPr marL="1257300" lvl="3" indent="0">
              <a:buNone/>
            </a:pPr>
            <a:r>
              <a:rPr lang="en-CA" sz="250" dirty="0">
                <a:latin typeface="Consolas" panose="020B0609020204030204" pitchFamily="49" charset="0"/>
                <a:cs typeface="Consolas" panose="020B0609020204030204" pitchFamily="49" charset="0"/>
              </a:rPr>
              <a:t>         long k{(i + j) % TWO_16};</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if ( k &lt; 0 ) {</a:t>
            </a:r>
          </a:p>
          <a:p>
            <a:pPr marL="1257300" lvl="3" indent="0">
              <a:buNone/>
            </a:pPr>
            <a:r>
              <a:rPr lang="en-CA" sz="250" dirty="0">
                <a:latin typeface="Consolas" panose="020B0609020204030204" pitchFamily="49" charset="0"/>
                <a:cs typeface="Consolas" panose="020B0609020204030204" pitchFamily="49" charset="0"/>
              </a:rPr>
              <a:t>            k += TWO_16;</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If they differ, print out a warning</a:t>
            </a:r>
          </a:p>
          <a:p>
            <a:pPr marL="1257300" lvl="3" indent="0">
              <a:buNone/>
            </a:pPr>
            <a:r>
              <a:rPr lang="en-CA" sz="250" dirty="0">
                <a:latin typeface="Consolas" panose="020B0609020204030204" pitchFamily="49" charset="0"/>
                <a:cs typeface="Consolas" panose="020B0609020204030204" pitchFamily="49" charset="0"/>
              </a:rPr>
              <a:t>         if ( k != sk ) {</a:t>
            </a:r>
          </a:p>
          <a:p>
            <a:pPr marL="1257300" lvl="3" indent="0">
              <a:buNone/>
            </a:pPr>
            <a:r>
              <a:rPr lang="en-CA" sz="250" dirty="0">
                <a:latin typeface="Consolas" panose="020B0609020204030204" pitchFamily="49" charset="0"/>
                <a:cs typeface="Consolas" panose="020B0609020204030204" pitchFamily="49" charset="0"/>
              </a:rPr>
              <a:t>            std::cout &lt;&lt; i &lt;&lt; " + " &lt;&lt; j &lt;&lt; " = " &lt;&lt; k</a:t>
            </a:r>
          </a:p>
          <a:p>
            <a:pPr marL="1257300" lvl="3" indent="0">
              <a:buNone/>
            </a:pPr>
            <a:r>
              <a:rPr lang="en-CA" sz="250" dirty="0">
                <a:latin typeface="Consolas" panose="020B0609020204030204" pitchFamily="49" charset="0"/>
                <a:cs typeface="Consolas" panose="020B0609020204030204" pitchFamily="49" charset="0"/>
              </a:rPr>
              <a:t>                      &lt;&lt; " != " &lt;&lt; sk &lt;&lt; std::endl;</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Perform the difference as unsigned shorts and as signed longs</a:t>
            </a:r>
          </a:p>
          <a:p>
            <a:pPr marL="1257300" lvl="3" indent="0">
              <a:buNone/>
            </a:pPr>
            <a:r>
              <a:rPr lang="en-CA" sz="250" dirty="0">
                <a:latin typeface="Consolas" panose="020B0609020204030204" pitchFamily="49" charset="0"/>
                <a:cs typeface="Consolas" panose="020B0609020204030204" pitchFamily="49" charset="0"/>
              </a:rPr>
              <a:t>         sk = </a:t>
            </a:r>
            <a:r>
              <a:rPr lang="en-CA" sz="250" dirty="0" err="1">
                <a:latin typeface="Consolas" panose="020B0609020204030204" pitchFamily="49" charset="0"/>
                <a:cs typeface="Consolas" panose="020B0609020204030204" pitchFamily="49" charset="0"/>
              </a:rPr>
              <a:t>si</a:t>
            </a:r>
            <a:r>
              <a:rPr lang="en-CA" sz="250" dirty="0">
                <a:latin typeface="Consolas" panose="020B0609020204030204" pitchFamily="49" charset="0"/>
                <a:cs typeface="Consolas" panose="020B0609020204030204" pitchFamily="49" charset="0"/>
              </a:rPr>
              <a:t> - </a:t>
            </a:r>
            <a:r>
              <a:rPr lang="en-CA" sz="250" dirty="0" err="1">
                <a:latin typeface="Consolas" panose="020B0609020204030204" pitchFamily="49" charset="0"/>
                <a:cs typeface="Consolas" panose="020B0609020204030204" pitchFamily="49" charset="0"/>
              </a:rPr>
              <a:t>sj</a:t>
            </a:r>
            <a:r>
              <a:rPr lang="en-CA" sz="250" dirty="0">
                <a:latin typeface="Consolas" panose="020B0609020204030204" pitchFamily="49" charset="0"/>
                <a:cs typeface="Consolas" panose="020B0609020204030204" pitchFamily="49" charset="0"/>
              </a:rPr>
              <a:t>;</a:t>
            </a:r>
          </a:p>
          <a:p>
            <a:pPr marL="1257300" lvl="3" indent="0">
              <a:buNone/>
            </a:pPr>
            <a:r>
              <a:rPr lang="en-CA" sz="250" dirty="0">
                <a:latin typeface="Consolas" panose="020B0609020204030204" pitchFamily="49" charset="0"/>
                <a:cs typeface="Consolas" panose="020B0609020204030204" pitchFamily="49" charset="0"/>
              </a:rPr>
              <a:t>         k = (i - j) % TWO_16;</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if ( k &lt; 0 ) {</a:t>
            </a:r>
          </a:p>
          <a:p>
            <a:pPr marL="1257300" lvl="3" indent="0">
              <a:buNone/>
            </a:pPr>
            <a:r>
              <a:rPr lang="en-CA" sz="250" dirty="0">
                <a:latin typeface="Consolas" panose="020B0609020204030204" pitchFamily="49" charset="0"/>
                <a:cs typeface="Consolas" panose="020B0609020204030204" pitchFamily="49" charset="0"/>
              </a:rPr>
              <a:t>            k += TWO_16;</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If they differ, print out a warning</a:t>
            </a:r>
          </a:p>
          <a:p>
            <a:pPr marL="1257300" lvl="3" indent="0">
              <a:buNone/>
            </a:pPr>
            <a:r>
              <a:rPr lang="en-CA" sz="250" dirty="0">
                <a:latin typeface="Consolas" panose="020B0609020204030204" pitchFamily="49" charset="0"/>
                <a:cs typeface="Consolas" panose="020B0609020204030204" pitchFamily="49" charset="0"/>
              </a:rPr>
              <a:t>         if ( k != sk ) {</a:t>
            </a:r>
          </a:p>
          <a:p>
            <a:pPr marL="1257300" lvl="3" indent="0">
              <a:buNone/>
            </a:pPr>
            <a:r>
              <a:rPr lang="en-CA" sz="250" dirty="0">
                <a:latin typeface="Consolas" panose="020B0609020204030204" pitchFamily="49" charset="0"/>
                <a:cs typeface="Consolas" panose="020B0609020204030204" pitchFamily="49" charset="0"/>
              </a:rPr>
              <a:t>            std::cout &lt;&lt; i &lt;&lt; " - " &lt;&lt; j &lt;&lt; " = " &lt;&lt; k</a:t>
            </a:r>
          </a:p>
          <a:p>
            <a:pPr marL="1257300" lvl="3" indent="0">
              <a:buNone/>
            </a:pPr>
            <a:r>
              <a:rPr lang="en-CA" sz="250" dirty="0">
                <a:latin typeface="Consolas" panose="020B0609020204030204" pitchFamily="49" charset="0"/>
                <a:cs typeface="Consolas" panose="020B0609020204030204" pitchFamily="49" charset="0"/>
              </a:rPr>
              <a:t>                      &lt;&lt; " != " &lt;&lt; sk &lt;&lt; std::endl;</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Perform the difference as unsigned shorts and as signed longs</a:t>
            </a:r>
          </a:p>
          <a:p>
            <a:pPr marL="1257300" lvl="3" indent="0">
              <a:buNone/>
            </a:pPr>
            <a:r>
              <a:rPr lang="en-CA" sz="250" dirty="0">
                <a:latin typeface="Consolas" panose="020B0609020204030204" pitchFamily="49" charset="0"/>
                <a:cs typeface="Consolas" panose="020B0609020204030204" pitchFamily="49" charset="0"/>
              </a:rPr>
              <a:t>         sk = </a:t>
            </a:r>
            <a:r>
              <a:rPr lang="en-CA" sz="250" dirty="0" err="1">
                <a:latin typeface="Consolas" panose="020B0609020204030204" pitchFamily="49" charset="0"/>
                <a:cs typeface="Consolas" panose="020B0609020204030204" pitchFamily="49" charset="0"/>
              </a:rPr>
              <a:t>si</a:t>
            </a:r>
            <a:r>
              <a:rPr lang="en-CA" sz="250" dirty="0">
                <a:latin typeface="Consolas" panose="020B0609020204030204" pitchFamily="49" charset="0"/>
                <a:cs typeface="Consolas" panose="020B0609020204030204" pitchFamily="49" charset="0"/>
              </a:rPr>
              <a:t> * </a:t>
            </a:r>
            <a:r>
              <a:rPr lang="en-CA" sz="250" dirty="0" err="1">
                <a:latin typeface="Consolas" panose="020B0609020204030204" pitchFamily="49" charset="0"/>
                <a:cs typeface="Consolas" panose="020B0609020204030204" pitchFamily="49" charset="0"/>
              </a:rPr>
              <a:t>sj</a:t>
            </a:r>
            <a:r>
              <a:rPr lang="en-CA" sz="250" dirty="0">
                <a:latin typeface="Consolas" panose="020B0609020204030204" pitchFamily="49" charset="0"/>
                <a:cs typeface="Consolas" panose="020B0609020204030204" pitchFamily="49" charset="0"/>
              </a:rPr>
              <a:t>;</a:t>
            </a:r>
          </a:p>
          <a:p>
            <a:pPr marL="1257300" lvl="3" indent="0">
              <a:buNone/>
            </a:pPr>
            <a:r>
              <a:rPr lang="en-CA" sz="250" dirty="0">
                <a:latin typeface="Consolas" panose="020B0609020204030204" pitchFamily="49" charset="0"/>
                <a:cs typeface="Consolas" panose="020B0609020204030204" pitchFamily="49" charset="0"/>
              </a:rPr>
              <a:t>         k = (i * j) % TWO_16;</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if ( k &lt; 0 ) {</a:t>
            </a:r>
          </a:p>
          <a:p>
            <a:pPr marL="1257300" lvl="3" indent="0">
              <a:buNone/>
            </a:pPr>
            <a:r>
              <a:rPr lang="en-CA" sz="250" dirty="0">
                <a:latin typeface="Consolas" panose="020B0609020204030204" pitchFamily="49" charset="0"/>
                <a:cs typeface="Consolas" panose="020B0609020204030204" pitchFamily="49" charset="0"/>
              </a:rPr>
              <a:t>            k += TWO_16;</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If they differ, print out a warning</a:t>
            </a:r>
          </a:p>
          <a:p>
            <a:pPr marL="1257300" lvl="3" indent="0">
              <a:buNone/>
            </a:pPr>
            <a:r>
              <a:rPr lang="en-CA" sz="250" dirty="0">
                <a:latin typeface="Consolas" panose="020B0609020204030204" pitchFamily="49" charset="0"/>
                <a:cs typeface="Consolas" panose="020B0609020204030204" pitchFamily="49" charset="0"/>
              </a:rPr>
              <a:t>         if ( k != sk ) {</a:t>
            </a:r>
          </a:p>
          <a:p>
            <a:pPr marL="1257300" lvl="3" indent="0">
              <a:buNone/>
            </a:pPr>
            <a:r>
              <a:rPr lang="en-CA" sz="250" dirty="0">
                <a:latin typeface="Consolas" panose="020B0609020204030204" pitchFamily="49" charset="0"/>
                <a:cs typeface="Consolas" panose="020B0609020204030204" pitchFamily="49" charset="0"/>
              </a:rPr>
              <a:t>            std::cout &lt;&lt; i &lt;&lt; " * " &lt;&lt; j &lt;&lt; " = " &lt;&lt; k</a:t>
            </a:r>
          </a:p>
          <a:p>
            <a:pPr marL="1257300" lvl="3" indent="0">
              <a:buNone/>
            </a:pPr>
            <a:r>
              <a:rPr lang="en-CA" sz="250" dirty="0">
                <a:latin typeface="Consolas" panose="020B0609020204030204" pitchFamily="49" charset="0"/>
                <a:cs typeface="Consolas" panose="020B0609020204030204" pitchFamily="49" charset="0"/>
              </a:rPr>
              <a:t>                      &lt;&lt; " != " &lt;&lt; sk &lt;&lt; std::endl;</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We cannot perform division or remainder when the</a:t>
            </a:r>
          </a:p>
          <a:p>
            <a:pPr marL="1257300" lvl="3" indent="0">
              <a:buNone/>
            </a:pPr>
            <a:r>
              <a:rPr lang="en-CA" sz="250" dirty="0">
                <a:latin typeface="Consolas" panose="020B0609020204030204" pitchFamily="49" charset="0"/>
                <a:cs typeface="Consolas" panose="020B0609020204030204" pitchFamily="49" charset="0"/>
              </a:rPr>
              <a:t>         // second operand is zero, so skip these operations</a:t>
            </a:r>
          </a:p>
          <a:p>
            <a:pPr marL="1257300" lvl="3" indent="0">
              <a:buNone/>
            </a:pPr>
            <a:r>
              <a:rPr lang="en-CA" sz="250" dirty="0">
                <a:latin typeface="Consolas" panose="020B0609020204030204" pitchFamily="49" charset="0"/>
                <a:cs typeface="Consolas" panose="020B0609020204030204" pitchFamily="49" charset="0"/>
              </a:rPr>
              <a:t>         if ( j != 0 ) {</a:t>
            </a:r>
          </a:p>
          <a:p>
            <a:pPr marL="1257300" lvl="3" indent="0">
              <a:buNone/>
            </a:pPr>
            <a:r>
              <a:rPr lang="en-CA" sz="250" dirty="0">
                <a:latin typeface="Consolas" panose="020B0609020204030204" pitchFamily="49" charset="0"/>
                <a:cs typeface="Consolas" panose="020B0609020204030204" pitchFamily="49" charset="0"/>
              </a:rPr>
              <a:t>            // Perform the division as unsigned shorts and as signed longs</a:t>
            </a:r>
          </a:p>
          <a:p>
            <a:pPr marL="1257300" lvl="3" indent="0">
              <a:buNone/>
            </a:pPr>
            <a:r>
              <a:rPr lang="en-CA" sz="250" dirty="0">
                <a:latin typeface="Consolas" panose="020B0609020204030204" pitchFamily="49" charset="0"/>
                <a:cs typeface="Consolas" panose="020B0609020204030204" pitchFamily="49" charset="0"/>
              </a:rPr>
              <a:t>            sk = </a:t>
            </a:r>
            <a:r>
              <a:rPr lang="en-CA" sz="250" dirty="0" err="1">
                <a:latin typeface="Consolas" panose="020B0609020204030204" pitchFamily="49" charset="0"/>
                <a:cs typeface="Consolas" panose="020B0609020204030204" pitchFamily="49" charset="0"/>
              </a:rPr>
              <a:t>si</a:t>
            </a:r>
            <a:r>
              <a:rPr lang="en-CA" sz="250" dirty="0">
                <a:latin typeface="Consolas" panose="020B0609020204030204" pitchFamily="49" charset="0"/>
                <a:cs typeface="Consolas" panose="020B0609020204030204" pitchFamily="49" charset="0"/>
              </a:rPr>
              <a:t> / </a:t>
            </a:r>
            <a:r>
              <a:rPr lang="en-CA" sz="250" dirty="0" err="1">
                <a:latin typeface="Consolas" panose="020B0609020204030204" pitchFamily="49" charset="0"/>
                <a:cs typeface="Consolas" panose="020B0609020204030204" pitchFamily="49" charset="0"/>
              </a:rPr>
              <a:t>sj</a:t>
            </a:r>
            <a:r>
              <a:rPr lang="en-CA" sz="250" dirty="0">
                <a:latin typeface="Consolas" panose="020B0609020204030204" pitchFamily="49" charset="0"/>
                <a:cs typeface="Consolas" panose="020B0609020204030204" pitchFamily="49" charset="0"/>
              </a:rPr>
              <a:t>;</a:t>
            </a:r>
          </a:p>
          <a:p>
            <a:pPr marL="1257300" lvl="3" indent="0">
              <a:buNone/>
            </a:pPr>
            <a:r>
              <a:rPr lang="en-CA" sz="250" dirty="0">
                <a:latin typeface="Consolas" panose="020B0609020204030204" pitchFamily="49" charset="0"/>
                <a:cs typeface="Consolas" panose="020B0609020204030204" pitchFamily="49" charset="0"/>
              </a:rPr>
              <a:t>            k = (i / j) % TWO_16;</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if ( k &lt; 0 ) {</a:t>
            </a:r>
          </a:p>
          <a:p>
            <a:pPr marL="1257300" lvl="3" indent="0">
              <a:buNone/>
            </a:pPr>
            <a:r>
              <a:rPr lang="en-CA" sz="250" dirty="0">
                <a:latin typeface="Consolas" panose="020B0609020204030204" pitchFamily="49" charset="0"/>
                <a:cs typeface="Consolas" panose="020B0609020204030204" pitchFamily="49" charset="0"/>
              </a:rPr>
              <a:t>               k += TWO_16;</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If they differ, print out a warning</a:t>
            </a:r>
          </a:p>
          <a:p>
            <a:pPr marL="1257300" lvl="3" indent="0">
              <a:buNone/>
            </a:pPr>
            <a:r>
              <a:rPr lang="en-CA" sz="250" dirty="0">
                <a:latin typeface="Consolas" panose="020B0609020204030204" pitchFamily="49" charset="0"/>
                <a:cs typeface="Consolas" panose="020B0609020204030204" pitchFamily="49" charset="0"/>
              </a:rPr>
              <a:t>            if ( k != sk ) {</a:t>
            </a:r>
          </a:p>
          <a:p>
            <a:pPr marL="1257300" lvl="3" indent="0">
              <a:buNone/>
            </a:pPr>
            <a:r>
              <a:rPr lang="en-CA" sz="250" dirty="0">
                <a:latin typeface="Consolas" panose="020B0609020204030204" pitchFamily="49" charset="0"/>
                <a:cs typeface="Consolas" panose="020B0609020204030204" pitchFamily="49" charset="0"/>
              </a:rPr>
              <a:t>               std::cout &lt;&lt; i &lt;&lt; " / " &lt;&lt; j &lt;&lt; " = " &lt;&lt; k</a:t>
            </a:r>
          </a:p>
          <a:p>
            <a:pPr marL="1257300" lvl="3" indent="0">
              <a:buNone/>
            </a:pPr>
            <a:r>
              <a:rPr lang="en-CA" sz="250" dirty="0">
                <a:latin typeface="Consolas" panose="020B0609020204030204" pitchFamily="49" charset="0"/>
                <a:cs typeface="Consolas" panose="020B0609020204030204" pitchFamily="49" charset="0"/>
              </a:rPr>
              <a:t>                         &lt;&lt; " != " &lt;&lt; sk &lt;&lt; std::endl;</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Perform the remainder as unsigned shorts and as signed longs</a:t>
            </a:r>
          </a:p>
          <a:p>
            <a:pPr marL="1257300" lvl="3" indent="0">
              <a:buNone/>
            </a:pPr>
            <a:r>
              <a:rPr lang="en-CA" sz="250" dirty="0">
                <a:latin typeface="Consolas" panose="020B0609020204030204" pitchFamily="49" charset="0"/>
                <a:cs typeface="Consolas" panose="020B0609020204030204" pitchFamily="49" charset="0"/>
              </a:rPr>
              <a:t>            sk = </a:t>
            </a:r>
            <a:r>
              <a:rPr lang="en-CA" sz="250" dirty="0" err="1">
                <a:latin typeface="Consolas" panose="020B0609020204030204" pitchFamily="49" charset="0"/>
                <a:cs typeface="Consolas" panose="020B0609020204030204" pitchFamily="49" charset="0"/>
              </a:rPr>
              <a:t>si</a:t>
            </a:r>
            <a:r>
              <a:rPr lang="en-CA" sz="250" dirty="0">
                <a:latin typeface="Consolas" panose="020B0609020204030204" pitchFamily="49" charset="0"/>
                <a:cs typeface="Consolas" panose="020B0609020204030204" pitchFamily="49" charset="0"/>
              </a:rPr>
              <a:t> % </a:t>
            </a:r>
            <a:r>
              <a:rPr lang="en-CA" sz="250" dirty="0" err="1">
                <a:latin typeface="Consolas" panose="020B0609020204030204" pitchFamily="49" charset="0"/>
                <a:cs typeface="Consolas" panose="020B0609020204030204" pitchFamily="49" charset="0"/>
              </a:rPr>
              <a:t>sj</a:t>
            </a:r>
            <a:r>
              <a:rPr lang="en-CA" sz="250" dirty="0">
                <a:latin typeface="Consolas" panose="020B0609020204030204" pitchFamily="49" charset="0"/>
                <a:cs typeface="Consolas" panose="020B0609020204030204" pitchFamily="49" charset="0"/>
              </a:rPr>
              <a:t>;</a:t>
            </a:r>
          </a:p>
          <a:p>
            <a:pPr marL="1257300" lvl="3" indent="0">
              <a:buNone/>
            </a:pPr>
            <a:r>
              <a:rPr lang="en-CA" sz="250" dirty="0">
                <a:latin typeface="Consolas" panose="020B0609020204030204" pitchFamily="49" charset="0"/>
                <a:cs typeface="Consolas" panose="020B0609020204030204" pitchFamily="49" charset="0"/>
              </a:rPr>
              <a:t>            k = (i % j) % TWO_16;</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if ( k &lt; 0 ) {</a:t>
            </a:r>
          </a:p>
          <a:p>
            <a:pPr marL="1257300" lvl="3" indent="0">
              <a:buNone/>
            </a:pPr>
            <a:r>
              <a:rPr lang="en-CA" sz="250" dirty="0">
                <a:latin typeface="Consolas" panose="020B0609020204030204" pitchFamily="49" charset="0"/>
                <a:cs typeface="Consolas" panose="020B0609020204030204" pitchFamily="49" charset="0"/>
              </a:rPr>
              <a:t>               k += TWO_16;</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 If they differ, print out a warning</a:t>
            </a:r>
          </a:p>
          <a:p>
            <a:pPr marL="1257300" lvl="3" indent="0">
              <a:buNone/>
            </a:pPr>
            <a:r>
              <a:rPr lang="en-CA" sz="250" dirty="0">
                <a:latin typeface="Consolas" panose="020B0609020204030204" pitchFamily="49" charset="0"/>
                <a:cs typeface="Consolas" panose="020B0609020204030204" pitchFamily="49" charset="0"/>
              </a:rPr>
              <a:t>            if ( k != sk ) {</a:t>
            </a:r>
          </a:p>
          <a:p>
            <a:pPr marL="1257300" lvl="3" indent="0">
              <a:buNone/>
            </a:pPr>
            <a:r>
              <a:rPr lang="en-CA" sz="250" dirty="0">
                <a:latin typeface="Consolas" panose="020B0609020204030204" pitchFamily="49" charset="0"/>
                <a:cs typeface="Consolas" panose="020B0609020204030204" pitchFamily="49" charset="0"/>
              </a:rPr>
              <a:t>               std::cout &lt;&lt; i &lt;&lt; " % " &lt;&lt; j &lt;&lt; " = " &lt;&lt; k</a:t>
            </a:r>
          </a:p>
          <a:p>
            <a:pPr marL="1257300" lvl="3" indent="0">
              <a:buNone/>
            </a:pPr>
            <a:r>
              <a:rPr lang="en-CA" sz="250" dirty="0">
                <a:latin typeface="Consolas" panose="020B0609020204030204" pitchFamily="49" charset="0"/>
                <a:cs typeface="Consolas" panose="020B0609020204030204" pitchFamily="49" charset="0"/>
              </a:rPr>
              <a:t>                         &lt;&lt; " != " &lt;&lt; sk &lt;&lt; std::endl;</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r>
              <a:rPr lang="en-CA" sz="250" dirty="0">
                <a:latin typeface="Consolas" panose="020B0609020204030204" pitchFamily="49" charset="0"/>
                <a:cs typeface="Consolas" panose="020B0609020204030204" pitchFamily="49" charset="0"/>
              </a:rPr>
              <a:t>   }</a:t>
            </a:r>
          </a:p>
          <a:p>
            <a:pPr marL="1257300" lvl="3" indent="0">
              <a:buNone/>
            </a:pPr>
            <a:endParaRPr lang="en-CA" sz="250" dirty="0">
              <a:latin typeface="Consolas" panose="020B0609020204030204" pitchFamily="49" charset="0"/>
              <a:cs typeface="Consolas" panose="020B0609020204030204" pitchFamily="49" charset="0"/>
            </a:endParaRPr>
          </a:p>
          <a:p>
            <a:pPr marL="1257300" lvl="3" indent="0">
              <a:buNone/>
            </a:pPr>
            <a:r>
              <a:rPr lang="en-CA" sz="250" dirty="0">
                <a:latin typeface="Consolas" panose="020B0609020204030204" pitchFamily="49" charset="0"/>
                <a:cs typeface="Consolas" panose="020B0609020204030204" pitchFamily="49" charset="0"/>
              </a:rPr>
              <a:t>   return 0;</a:t>
            </a:r>
          </a:p>
          <a:p>
            <a:pPr marL="1257300" lvl="3" indent="0">
              <a:buNone/>
            </a:pPr>
            <a:r>
              <a:rPr lang="en-CA" sz="25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751187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so far</a:t>
            </a:r>
            <a:endParaRPr lang="en-CA" dirty="0"/>
          </a:p>
        </p:txBody>
      </p:sp>
      <p:sp>
        <p:nvSpPr>
          <p:cNvPr id="3" name="Content Placeholder 2"/>
          <p:cNvSpPr>
            <a:spLocks noGrp="1"/>
          </p:cNvSpPr>
          <p:nvPr>
            <p:ph idx="1"/>
          </p:nvPr>
        </p:nvSpPr>
        <p:spPr/>
        <p:txBody>
          <a:bodyPr/>
          <a:lstStyle/>
          <a:p>
            <a:r>
              <a:rPr lang="en-CA" dirty="0" smtClean="0"/>
              <a:t>We have the following:</a:t>
            </a:r>
          </a:p>
          <a:p>
            <a:pPr lvl="1"/>
            <a:r>
              <a:rPr lang="en-CA" dirty="0" smtClean="0"/>
              <a:t>Unsigned integers are stored as either 1, 2, 4 or 8 bytes</a:t>
            </a:r>
          </a:p>
          <a:p>
            <a:pPr lvl="1"/>
            <a:r>
              <a:rPr lang="en-CA" dirty="0" smtClean="0"/>
              <a:t>The value is stored in the binary representation</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You should not memorize the exact ranges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928214429"/>
              </p:ext>
            </p:extLst>
          </p:nvPr>
        </p:nvGraphicFramePr>
        <p:xfrm>
          <a:off x="1043608" y="2881744"/>
          <a:ext cx="7200800" cy="2123440"/>
        </p:xfrm>
        <a:graphic>
          <a:graphicData uri="http://schemas.openxmlformats.org/drawingml/2006/table">
            <a:tbl>
              <a:tblPr>
                <a:tableStyleId>{2D5ABB26-0587-4C30-8999-92F81FD0307C}</a:tableStyleId>
              </a:tblPr>
              <a:tblGrid>
                <a:gridCol w="187220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04256">
                  <a:extLst>
                    <a:ext uri="{9D8B030D-6E8A-4147-A177-3AD203B41FA5}">
                      <a16:colId xmlns:a16="http://schemas.microsoft.com/office/drawing/2014/main" val="20004"/>
                    </a:ext>
                  </a:extLst>
                </a:gridCol>
              </a:tblGrid>
              <a:tr h="370840">
                <a:tc>
                  <a:txBody>
                    <a:bodyPr/>
                    <a:lstStyle/>
                    <a:p>
                      <a:pPr algn="ctr"/>
                      <a:r>
                        <a:rPr lang="en-CA" b="1" dirty="0" smtClean="0">
                          <a:latin typeface="Georgia" panose="02040502050405020303" pitchFamily="18" charset="0"/>
                        </a:rPr>
                        <a:t>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Bytes</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Bits</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Range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Approximate</a:t>
                      </a:r>
                    </a:p>
                    <a:p>
                      <a:pPr algn="ctr"/>
                      <a:r>
                        <a:rPr lang="en-CA" b="1" dirty="0" smtClean="0">
                          <a:latin typeface="Georgia" panose="02040502050405020303" pitchFamily="18" charset="0"/>
                        </a:rPr>
                        <a:t>Range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sz="1600" dirty="0" smtClean="0">
                          <a:latin typeface="Consolas" panose="020B0609020204030204" pitchFamily="49" charset="0"/>
                          <a:cs typeface="Consolas" panose="020B0609020204030204" pitchFamily="49" charset="0"/>
                        </a:rPr>
                        <a:t>unsigned char</a:t>
                      </a:r>
                      <a:endParaRPr lang="en-CA" sz="1600"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  8</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0, …, 2</a:t>
                      </a:r>
                      <a:r>
                        <a:rPr lang="en-CA" baseline="30000" dirty="0" smtClean="0">
                          <a:latin typeface="Times New Roman" panose="02020603050405020304" pitchFamily="18" charset="0"/>
                          <a:cs typeface="Times New Roman" panose="02020603050405020304" pitchFamily="18" charset="0"/>
                        </a:rPr>
                        <a:t>8  </a:t>
                      </a:r>
                      <a:r>
                        <a:rPr lang="en-CA" baseline="0" dirty="0" smtClean="0">
                          <a:latin typeface="Times New Roman" panose="02020603050405020304" pitchFamily="18" charset="0"/>
                          <a:cs typeface="Times New Roman" panose="02020603050405020304" pitchFamily="18" charset="0"/>
                        </a:rPr>
                        <a:t> – 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l"/>
                      <a:r>
                        <a:rPr lang="en-CA" dirty="0" smtClean="0">
                          <a:latin typeface="Times New Roman" panose="02020603050405020304" pitchFamily="18" charset="0"/>
                          <a:cs typeface="Times New Roman" panose="02020603050405020304" pitchFamily="18" charset="0"/>
                        </a:rPr>
                        <a:t>   0, …, 255</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sz="1600" dirty="0" smtClean="0">
                          <a:latin typeface="Consolas" panose="020B0609020204030204" pitchFamily="49" charset="0"/>
                          <a:cs typeface="Consolas" panose="020B0609020204030204" pitchFamily="49" charset="0"/>
                        </a:rPr>
                        <a:t>unsigned short</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16</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0, …, 2</a:t>
                      </a:r>
                      <a:r>
                        <a:rPr lang="en-CA" baseline="30000" dirty="0" smtClean="0">
                          <a:latin typeface="Times New Roman" panose="02020603050405020304" pitchFamily="18" charset="0"/>
                          <a:cs typeface="Times New Roman" panose="02020603050405020304" pitchFamily="18" charset="0"/>
                        </a:rPr>
                        <a:t>16</a:t>
                      </a:r>
                      <a:r>
                        <a:rPr lang="en-CA" baseline="0" dirty="0" smtClean="0">
                          <a:latin typeface="Times New Roman" panose="02020603050405020304" pitchFamily="18" charset="0"/>
                          <a:cs typeface="Times New Roman" panose="02020603050405020304" pitchFamily="18" charset="0"/>
                        </a:rPr>
                        <a:t> – 1</a:t>
                      </a:r>
                      <a:endParaRPr lang="en-CA" dirty="0">
                        <a:latin typeface="Times New Roman" panose="02020603050405020304" pitchFamily="18" charset="0"/>
                        <a:cs typeface="Times New Roman" panose="02020603050405020304" pitchFamily="18" charset="0"/>
                      </a:endParaRPr>
                    </a:p>
                  </a:txBody>
                  <a:tcPr/>
                </a:tc>
                <a:tc>
                  <a:txBody>
                    <a:bodyPr/>
                    <a:lstStyle/>
                    <a:p>
                      <a:pPr algn="l"/>
                      <a:r>
                        <a:rPr lang="en-CA" dirty="0" smtClean="0">
                          <a:latin typeface="Times New Roman" panose="02020603050405020304" pitchFamily="18" charset="0"/>
                          <a:cs typeface="Times New Roman" panose="02020603050405020304" pitchFamily="18" charset="0"/>
                        </a:rPr>
                        <a:t>   0, …, 65535</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sz="1600" dirty="0" smtClean="0">
                          <a:latin typeface="Consolas" panose="020B0609020204030204" pitchFamily="49" charset="0"/>
                          <a:cs typeface="Consolas" panose="020B0609020204030204" pitchFamily="49" charset="0"/>
                        </a:rPr>
                        <a:t>unsigned int</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32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0, …, 2</a:t>
                      </a:r>
                      <a:r>
                        <a:rPr lang="en-CA" baseline="30000" dirty="0" smtClean="0">
                          <a:latin typeface="Times New Roman" panose="02020603050405020304" pitchFamily="18" charset="0"/>
                          <a:cs typeface="Times New Roman" panose="02020603050405020304" pitchFamily="18" charset="0"/>
                        </a:rPr>
                        <a:t>32</a:t>
                      </a:r>
                      <a:r>
                        <a:rPr lang="en-CA" baseline="0" dirty="0" smtClean="0">
                          <a:latin typeface="Times New Roman" panose="02020603050405020304" pitchFamily="18" charset="0"/>
                          <a:cs typeface="Times New Roman" panose="02020603050405020304" pitchFamily="18" charset="0"/>
                        </a:rPr>
                        <a:t> – 1</a:t>
                      </a:r>
                      <a:endParaRPr lang="en-CA" dirty="0">
                        <a:latin typeface="Times New Roman" panose="02020603050405020304" pitchFamily="18" charset="0"/>
                        <a:cs typeface="Times New Roman" panose="02020603050405020304" pitchFamily="18" charset="0"/>
                      </a:endParaRPr>
                    </a:p>
                  </a:txBody>
                  <a:tcPr/>
                </a:tc>
                <a:tc>
                  <a:txBody>
                    <a:bodyPr/>
                    <a:lstStyle/>
                    <a:p>
                      <a:pPr algn="l"/>
                      <a:r>
                        <a:rPr lang="en-CA" dirty="0" smtClean="0">
                          <a:latin typeface="Times New Roman" panose="02020603050405020304" pitchFamily="18" charset="0"/>
                          <a:cs typeface="Times New Roman" panose="02020603050405020304" pitchFamily="18" charset="0"/>
                        </a:rPr>
                        <a:t>   0, …, 4.3 billion</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CA" sz="1600" dirty="0" smtClean="0">
                          <a:latin typeface="Consolas" panose="020B0609020204030204" pitchFamily="49" charset="0"/>
                          <a:cs typeface="Consolas" panose="020B0609020204030204" pitchFamily="49" charset="0"/>
                        </a:rPr>
                        <a:t>unsigned long</a:t>
                      </a:r>
                      <a:endParaRPr lang="en-CA" sz="1600"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64</a:t>
                      </a: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0, …, 2</a:t>
                      </a:r>
                      <a:r>
                        <a:rPr lang="en-CA" baseline="30000" dirty="0" smtClean="0">
                          <a:latin typeface="Times New Roman" panose="02020603050405020304" pitchFamily="18" charset="0"/>
                          <a:cs typeface="Times New Roman" panose="02020603050405020304" pitchFamily="18" charset="0"/>
                        </a:rPr>
                        <a:t>64</a:t>
                      </a:r>
                      <a:r>
                        <a:rPr lang="en-CA" baseline="0" dirty="0" smtClean="0">
                          <a:latin typeface="Times New Roman" panose="02020603050405020304" pitchFamily="18" charset="0"/>
                          <a:cs typeface="Times New Roman" panose="02020603050405020304" pitchFamily="18" charset="0"/>
                        </a:rPr>
                        <a:t> – 1</a:t>
                      </a:r>
                      <a:endParaRPr lang="en-CA"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   0, …, 18 quintillion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9317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Useful tool…</a:t>
            </a:r>
            <a:endParaRPr lang="en-CA" dirty="0"/>
          </a:p>
        </p:txBody>
      </p:sp>
      <p:sp>
        <p:nvSpPr>
          <p:cNvPr id="3" name="Content Placeholder 2"/>
          <p:cNvSpPr>
            <a:spLocks noGrp="1"/>
          </p:cNvSpPr>
          <p:nvPr>
            <p:ph idx="1"/>
          </p:nvPr>
        </p:nvSpPr>
        <p:spPr/>
        <p:txBody>
          <a:bodyPr/>
          <a:lstStyle/>
          <a:p>
            <a:r>
              <a:rPr lang="en-CA" dirty="0" smtClean="0"/>
              <a:t>Note that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10</a:t>
            </a:r>
            <a:r>
              <a:rPr lang="en-CA" dirty="0" smtClean="0">
                <a:latin typeface="Times New Roman" panose="02020603050405020304" pitchFamily="18" charset="0"/>
                <a:cs typeface="Times New Roman" panose="02020603050405020304" pitchFamily="18" charset="0"/>
              </a:rPr>
              <a:t> = 1024</a:t>
            </a:r>
            <a:r>
              <a:rPr lang="en-CA" dirty="0" smtClean="0"/>
              <a:t>, so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1000 = 10</a:t>
            </a:r>
            <a:r>
              <a:rPr lang="en-CA" baseline="30000" dirty="0" smtClean="0">
                <a:latin typeface="Times New Roman" panose="02020603050405020304" pitchFamily="18" charset="0"/>
                <a:cs typeface="Times New Roman" panose="02020603050405020304" pitchFamily="18" charset="0"/>
              </a:rPr>
              <a:t>3</a:t>
            </a:r>
            <a:endParaRPr lang="en-CA" dirty="0" smtClean="0">
              <a:latin typeface="Times New Roman" panose="02020603050405020304" pitchFamily="18" charset="0"/>
              <a:cs typeface="Times New Roman" panose="02020603050405020304" pitchFamily="18" charset="0"/>
            </a:endParaRPr>
          </a:p>
          <a:p>
            <a:pPr lvl="1"/>
            <a:r>
              <a:rPr lang="en-CA" dirty="0" smtClean="0"/>
              <a:t>We can use this to estimate magnitudes:</a:t>
            </a:r>
          </a:p>
          <a:p>
            <a:pPr lvl="2"/>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2</a:t>
            </a:r>
            <a:r>
              <a:rPr lang="en-CA" baseline="30000" dirty="0">
                <a:latin typeface="Times New Roman" panose="02020603050405020304" pitchFamily="18" charset="0"/>
                <a:cs typeface="Times New Roman" panose="02020603050405020304" pitchFamily="18" charset="0"/>
              </a:rPr>
              <a:t>10</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4× </a:t>
            </a:r>
            <a:r>
              <a:rPr lang="en-CA" dirty="0">
                <a:latin typeface="Times New Roman" panose="02020603050405020304" pitchFamily="18" charset="0"/>
                <a:cs typeface="Times New Roman" panose="02020603050405020304" pitchFamily="18" charset="0"/>
              </a:rPr>
              <a:t>1000 = </a:t>
            </a:r>
            <a:r>
              <a:rPr lang="en-CA" dirty="0" smtClean="0">
                <a:latin typeface="Times New Roman" panose="02020603050405020304" pitchFamily="18" charset="0"/>
                <a:cs typeface="Times New Roman" panose="02020603050405020304" pitchFamily="18" charset="0"/>
              </a:rPr>
              <a:t>4000</a:t>
            </a:r>
            <a:endParaRPr lang="en-CA" dirty="0">
              <a:latin typeface="Times New Roman" panose="02020603050405020304" pitchFamily="18" charset="0"/>
              <a:cs typeface="Times New Roman" panose="02020603050405020304" pitchFamily="18" charset="0"/>
            </a:endParaRPr>
          </a:p>
          <a:p>
            <a:pPr lvl="2"/>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16</a:t>
            </a:r>
            <a:r>
              <a:rPr lang="en-CA" dirty="0" smtClean="0">
                <a:latin typeface="Times New Roman" panose="02020603050405020304" pitchFamily="18" charset="0"/>
                <a:cs typeface="Times New Roman" panose="02020603050405020304" pitchFamily="18" charset="0"/>
              </a:rPr>
              <a:t> = 2</a:t>
            </a:r>
            <a:r>
              <a:rPr lang="en-CA" baseline="30000" dirty="0" smtClean="0">
                <a:latin typeface="Times New Roman" panose="02020603050405020304" pitchFamily="18" charset="0"/>
                <a:cs typeface="Times New Roman" panose="02020603050405020304" pitchFamily="18" charset="0"/>
              </a:rPr>
              <a:t>6</a:t>
            </a: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10</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64</a:t>
            </a:r>
            <a:r>
              <a:rPr lang="en-CA" dirty="0" smtClean="0">
                <a:latin typeface="Times New Roman" panose="02020603050405020304" pitchFamily="18" charset="0"/>
                <a:cs typeface="Times New Roman" panose="02020603050405020304" pitchFamily="18" charset="0"/>
              </a:rPr>
              <a:t>× 1000 = 64000</a:t>
            </a:r>
          </a:p>
          <a:p>
            <a:pPr lvl="2"/>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24</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4</a:t>
            </a: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20</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4</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10</a:t>
            </a:r>
            <a:r>
              <a:rPr lang="en-CA" dirty="0" smtClean="0">
                <a:latin typeface="Times New Roman" panose="02020603050405020304" pitchFamily="18" charset="0"/>
                <a:cs typeface="Times New Roman" panose="02020603050405020304" pitchFamily="18" charset="0"/>
              </a:rPr>
              <a:t>)</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16 × 1000</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16 million</a:t>
            </a:r>
            <a:endParaRPr lang="en-CA" dirty="0">
              <a:latin typeface="Times New Roman" panose="02020603050405020304" pitchFamily="18" charset="0"/>
              <a:cs typeface="Times New Roman" panose="02020603050405020304" pitchFamily="18" charset="0"/>
            </a:endParaRPr>
          </a:p>
          <a:p>
            <a:pPr lvl="2"/>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32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30</a:t>
            </a:r>
            <a:r>
              <a:rPr lang="en-CA" dirty="0" smtClean="0">
                <a:latin typeface="Times New Roman" panose="02020603050405020304" pitchFamily="18" charset="0"/>
                <a:cs typeface="Times New Roman" panose="02020603050405020304" pitchFamily="18" charset="0"/>
              </a:rPr>
              <a:t> = </a:t>
            </a:r>
            <a:r>
              <a:rPr lang="en-CA" dirty="0">
                <a:latin typeface="Times New Roman" panose="02020603050405020304" pitchFamily="18" charset="0"/>
                <a:cs typeface="Times New Roman" panose="02020603050405020304" pitchFamily="18" charset="0"/>
              </a:rPr>
              <a:t>2</a:t>
            </a:r>
            <a:r>
              <a:rPr lang="en-CA" baseline="30000" dirty="0">
                <a:latin typeface="Times New Roman" panose="02020603050405020304" pitchFamily="18" charset="0"/>
                <a:cs typeface="Times New Roman" panose="02020603050405020304" pitchFamily="18" charset="0"/>
              </a:rPr>
              <a:t>2</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10</a:t>
            </a:r>
            <a:r>
              <a:rPr lang="en-CA" dirty="0" smtClean="0">
                <a:latin typeface="Times New Roman" panose="02020603050405020304" pitchFamily="18" charset="0"/>
                <a:cs typeface="Times New Roman" panose="02020603050405020304" pitchFamily="18" charset="0"/>
              </a:rPr>
              <a:t>)</a:t>
            </a:r>
            <a:r>
              <a:rPr lang="en-CA" baseline="30000" dirty="0" smtClean="0">
                <a:latin typeface="Times New Roman" panose="02020603050405020304" pitchFamily="18" charset="0"/>
                <a:cs typeface="Times New Roman" panose="02020603050405020304" pitchFamily="18" charset="0"/>
              </a:rPr>
              <a:t>3</a:t>
            </a:r>
            <a:r>
              <a:rPr lang="en-CA" dirty="0" smtClean="0">
                <a:latin typeface="Times New Roman" panose="02020603050405020304" pitchFamily="18" charset="0"/>
                <a:cs typeface="Times New Roman" panose="02020603050405020304" pitchFamily="18" charset="0"/>
              </a:rPr>
              <a:t> ≈ 4 × 1000</a:t>
            </a:r>
            <a:r>
              <a:rPr lang="en-CA" baseline="30000" dirty="0" smtClean="0">
                <a:latin typeface="Times New Roman" panose="02020603050405020304" pitchFamily="18" charset="0"/>
                <a:cs typeface="Times New Roman" panose="02020603050405020304" pitchFamily="18" charset="0"/>
              </a:rPr>
              <a:t>3</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4 billion</a:t>
            </a:r>
            <a:endParaRPr lang="en-CA" dirty="0">
              <a:latin typeface="Times New Roman" panose="02020603050405020304" pitchFamily="18" charset="0"/>
              <a:cs typeface="Times New Roman" panose="02020603050405020304" pitchFamily="18" charset="0"/>
            </a:endParaRPr>
          </a:p>
          <a:p>
            <a:pPr lvl="2"/>
            <a:endParaRPr lang="en-CA" dirty="0" smtClean="0"/>
          </a:p>
          <a:p>
            <a:pPr lvl="1"/>
            <a:r>
              <a:rPr lang="en-CA" dirty="0" smtClean="0"/>
              <a:t>This approximation will underestimate by approximately 2%</a:t>
            </a:r>
            <a:endParaRPr lang="en-CA" dirty="0"/>
          </a:p>
        </p:txBody>
      </p:sp>
    </p:spTree>
    <p:extLst>
      <p:ext uri="{BB962C8B-B14F-4D97-AF65-F5344CB8AC3E}">
        <p14:creationId xmlns:p14="http://schemas.microsoft.com/office/powerpoint/2010/main" val="3609264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Signed types</a:t>
            </a:r>
            <a:endParaRPr lang="en-CA" dirty="0"/>
          </a:p>
        </p:txBody>
      </p:sp>
      <p:sp>
        <p:nvSpPr>
          <p:cNvPr id="3" name="Content Placeholder 2"/>
          <p:cNvSpPr>
            <a:spLocks noGrp="1"/>
          </p:cNvSpPr>
          <p:nvPr>
            <p:ph idx="1"/>
          </p:nvPr>
        </p:nvSpPr>
        <p:spPr/>
        <p:txBody>
          <a:bodyPr/>
          <a:lstStyle/>
          <a:p>
            <a:r>
              <a:rPr lang="en-CA" dirty="0" smtClean="0"/>
              <a:t>We’ve seen that </a:t>
            </a:r>
            <a:r>
              <a:rPr lang="en-CA" dirty="0" smtClean="0">
                <a:latin typeface="Consolas" panose="020B0609020204030204" pitchFamily="49" charset="0"/>
                <a:cs typeface="Consolas" panose="020B0609020204030204" pitchFamily="49" charset="0"/>
              </a:rPr>
              <a:t>short</a:t>
            </a:r>
            <a:r>
              <a:rPr lang="en-CA" dirty="0" smtClean="0"/>
              <a:t>, </a:t>
            </a:r>
            <a:r>
              <a:rPr lang="en-CA" dirty="0" smtClean="0">
                <a:latin typeface="Consolas" panose="020B0609020204030204" pitchFamily="49" charset="0"/>
                <a:cs typeface="Consolas" panose="020B0609020204030204" pitchFamily="49" charset="0"/>
              </a:rPr>
              <a:t>int</a:t>
            </a:r>
            <a:r>
              <a:rPr lang="en-CA" dirty="0" smtClean="0"/>
              <a:t> and </a:t>
            </a:r>
            <a:r>
              <a:rPr lang="en-CA" dirty="0" smtClean="0">
                <a:latin typeface="Consolas" panose="020B0609020204030204" pitchFamily="49" charset="0"/>
                <a:cs typeface="Consolas" panose="020B0609020204030204" pitchFamily="49" charset="0"/>
              </a:rPr>
              <a:t>long</a:t>
            </a:r>
            <a:r>
              <a:rPr lang="en-CA" dirty="0" smtClean="0"/>
              <a:t> all allows you to store both positive and negative integers</a:t>
            </a:r>
          </a:p>
          <a:p>
            <a:pPr lvl="1"/>
            <a:r>
              <a:rPr lang="en-CA" dirty="0" smtClean="0"/>
              <a:t>How do we store such negative numbers?</a:t>
            </a:r>
          </a:p>
          <a:p>
            <a:r>
              <a:rPr lang="en-CA" dirty="0" smtClean="0"/>
              <a:t>Because we have two choices (positive or negative), we could use one bit to represent the </a:t>
            </a:r>
            <a:r>
              <a:rPr lang="en-CA" i="1" dirty="0" smtClean="0"/>
              <a:t>sign</a:t>
            </a:r>
            <a:r>
              <a:rPr lang="en-CA" dirty="0" smtClean="0"/>
              <a:t>: </a:t>
            </a:r>
            <a:r>
              <a:rPr lang="en-CA" dirty="0" smtClean="0">
                <a:latin typeface="Consolas" panose="020B0609020204030204" pitchFamily="49" charset="0"/>
                <a:cs typeface="Consolas" panose="020B0609020204030204" pitchFamily="49" charset="0"/>
              </a:rPr>
              <a:t>0</a:t>
            </a:r>
            <a:r>
              <a:rPr lang="en-CA" dirty="0" smtClean="0"/>
              <a:t> for positive,  </a:t>
            </a:r>
            <a:r>
              <a:rPr lang="en-CA" dirty="0" smtClean="0">
                <a:latin typeface="Consolas" panose="020B0609020204030204" pitchFamily="49" charset="0"/>
                <a:cs typeface="Consolas" panose="020B0609020204030204" pitchFamily="49" charset="0"/>
              </a:rPr>
              <a:t>1</a:t>
            </a:r>
            <a:r>
              <a:rPr lang="en-CA" dirty="0" smtClean="0"/>
              <a:t> for negative</a:t>
            </a:r>
          </a:p>
          <a:p>
            <a:pPr lvl="1"/>
            <a:r>
              <a:rPr lang="en-CA" dirty="0" smtClean="0"/>
              <a:t>For example:</a:t>
            </a:r>
          </a:p>
          <a:p>
            <a:pPr marL="457200" lvl="1" indent="0">
              <a:buNone/>
            </a:pP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32767</a:t>
            </a:r>
            <a:r>
              <a:rPr lang="en-CA" dirty="0" smtClean="0">
                <a:latin typeface="Times New Roman" panose="02020603050405020304" pitchFamily="18" charset="0"/>
                <a:cs typeface="Times New Roman" panose="02020603050405020304" pitchFamily="18" charset="0"/>
              </a:rPr>
              <a:t>	</a:t>
            </a:r>
            <a:r>
              <a:rPr lang="en-CA" dirty="0" smtClean="0">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111111111111111</a:t>
            </a: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Times New Roman" panose="02020603050405020304" pitchFamily="18" charset="0"/>
                <a:cs typeface="Times New Roman" panose="02020603050405020304" pitchFamily="18" charset="0"/>
              </a:rPr>
              <a:t>          2	</a:t>
            </a:r>
            <a:r>
              <a:rPr lang="en-CA" dirty="0">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000000000000010</a:t>
            </a:r>
            <a:endParaRPr lang="en-CA" dirty="0">
              <a:latin typeface="Consolas" panose="020B0609020204030204" pitchFamily="49" charset="0"/>
              <a:cs typeface="Consolas" panose="020B0609020204030204" pitchFamily="49" charset="0"/>
            </a:endParaRP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latin typeface="Times New Roman" panose="02020603050405020304" pitchFamily="18" charset="0"/>
                <a:cs typeface="Times New Roman" panose="02020603050405020304" pitchFamily="18" charset="0"/>
              </a:rPr>
              <a:t>          1	</a:t>
            </a:r>
            <a:r>
              <a:rPr lang="en-CA" dirty="0">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000000000000001</a:t>
            </a:r>
            <a:endParaRPr lang="en-CA" dirty="0">
              <a:latin typeface="Consolas" panose="020B0609020204030204" pitchFamily="49" charset="0"/>
              <a:cs typeface="Consolas" panose="020B0609020204030204" pitchFamily="49" charset="0"/>
            </a:endParaRP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latin typeface="Times New Roman" panose="02020603050405020304" pitchFamily="18" charset="0"/>
                <a:cs typeface="Times New Roman" panose="02020603050405020304" pitchFamily="18" charset="0"/>
              </a:rPr>
              <a:t>          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000000000000000</a:t>
            </a:r>
            <a:endParaRPr lang="en-CA" dirty="0">
              <a:latin typeface="Consolas" panose="020B0609020204030204" pitchFamily="49" charset="0"/>
              <a:cs typeface="Consolas" panose="020B0609020204030204" pitchFamily="49" charset="0"/>
            </a:endParaRPr>
          </a:p>
          <a:p>
            <a:pPr marL="457200" lvl="1" indent="0">
              <a:buNone/>
            </a:pP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solidFill>
                  <a:srgbClr val="FF0000"/>
                </a:solidFill>
                <a:latin typeface="Times New Roman" panose="02020603050405020304" pitchFamily="18" charset="0"/>
                <a:cs typeface="Times New Roman" panose="02020603050405020304" pitchFamily="18" charset="0"/>
              </a:rPr>
              <a:t>–0</a:t>
            </a:r>
            <a:r>
              <a:rPr lang="en-CA" dirty="0" smtClean="0">
                <a:solidFill>
                  <a:srgbClr val="FF0000"/>
                </a:solidFill>
                <a:latin typeface="Consolas" panose="020B0609020204030204" pitchFamily="49" charset="0"/>
                <a:cs typeface="Consolas" panose="020B0609020204030204" pitchFamily="49" charset="0"/>
              </a:rPr>
              <a:t> ?</a:t>
            </a: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1</a:t>
            </a:r>
            <a:r>
              <a:rPr lang="en-CA" dirty="0" smtClean="0">
                <a:solidFill>
                  <a:srgbClr val="FF0000"/>
                </a:solidFill>
                <a:latin typeface="Consolas" panose="020B0609020204030204" pitchFamily="49" charset="0"/>
                <a:cs typeface="Consolas" panose="020B0609020204030204" pitchFamily="49" charset="0"/>
              </a:rPr>
              <a:t>000000000000000</a:t>
            </a:r>
            <a:endParaRPr lang="en-CA" dirty="0">
              <a:solidFill>
                <a:srgbClr val="FF0000"/>
              </a:solidFill>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–1</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000000000000001</a:t>
            </a:r>
            <a:endParaRPr lang="en-CA" dirty="0">
              <a:latin typeface="Consolas" panose="020B0609020204030204" pitchFamily="49" charset="0"/>
              <a:cs typeface="Consolas" panose="020B0609020204030204" pitchFamily="49" charset="0"/>
            </a:endParaRP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–2</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000000000000010</a:t>
            </a:r>
            <a:endParaRPr lang="en-CA" dirty="0">
              <a:latin typeface="Consolas" panose="020B0609020204030204" pitchFamily="49" charset="0"/>
              <a:cs typeface="Consolas" panose="020B0609020204030204" pitchFamily="49" charset="0"/>
            </a:endParaRP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32768</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111111111111111</a:t>
            </a:r>
            <a:endParaRPr lang="en-CA" dirty="0">
              <a:latin typeface="Consolas" panose="020B0609020204030204" pitchFamily="49" charset="0"/>
              <a:cs typeface="Consolas" panose="020B0609020204030204" pitchFamily="49" charset="0"/>
            </a:endParaRPr>
          </a:p>
        </p:txBody>
      </p:sp>
      <p:sp>
        <p:nvSpPr>
          <p:cNvPr id="4" name="TextBox 3"/>
          <p:cNvSpPr txBox="1"/>
          <p:nvPr/>
        </p:nvSpPr>
        <p:spPr>
          <a:xfrm>
            <a:off x="6804248" y="5013176"/>
            <a:ext cx="2281394" cy="707886"/>
          </a:xfrm>
          <a:prstGeom prst="rect">
            <a:avLst/>
          </a:prstGeom>
          <a:noFill/>
        </p:spPr>
        <p:txBody>
          <a:bodyPr wrap="none" rtlCol="0">
            <a:spAutoFit/>
          </a:bodyPr>
          <a:lstStyle/>
          <a:p>
            <a:r>
              <a:rPr lang="en-CA" sz="2000" dirty="0" smtClean="0">
                <a:solidFill>
                  <a:srgbClr val="FF0000"/>
                </a:solidFill>
                <a:latin typeface="Times New Roman" panose="02020603050405020304" pitchFamily="18" charset="0"/>
                <a:cs typeface="Times New Roman" panose="02020603050405020304" pitchFamily="18" charset="0"/>
              </a:rPr>
              <a:t>–0 = 0</a:t>
            </a:r>
            <a:r>
              <a:rPr lang="en-CA" sz="2000" dirty="0" smtClean="0">
                <a:solidFill>
                  <a:srgbClr val="FF0000"/>
                </a:solidFill>
                <a:latin typeface="Georgia" panose="02040502050405020303" pitchFamily="18" charset="0"/>
              </a:rPr>
              <a:t>, so do we</a:t>
            </a:r>
          </a:p>
          <a:p>
            <a:r>
              <a:rPr lang="en-CA" sz="2000" dirty="0" smtClean="0">
                <a:solidFill>
                  <a:srgbClr val="FF0000"/>
                </a:solidFill>
                <a:latin typeface="Georgia" panose="02040502050405020303" pitchFamily="18" charset="0"/>
              </a:rPr>
              <a:t>     have two zeros?</a:t>
            </a:r>
            <a:endParaRPr lang="en-CA" sz="2000" dirty="0">
              <a:solidFill>
                <a:srgbClr val="FF0000"/>
              </a:solidFill>
              <a:latin typeface="Georgia" panose="02040502050405020303" pitchFamily="18" charset="0"/>
            </a:endParaRPr>
          </a:p>
        </p:txBody>
      </p:sp>
      <p:sp>
        <p:nvSpPr>
          <p:cNvPr id="5" name="TextBox 4"/>
          <p:cNvSpPr txBox="1"/>
          <p:nvPr/>
        </p:nvSpPr>
        <p:spPr>
          <a:xfrm>
            <a:off x="3851920" y="3356992"/>
            <a:ext cx="1534394" cy="400110"/>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a:t>
            </a:r>
            <a:r>
              <a:rPr lang="en-CA" sz="2000" i="1" dirty="0" smtClean="0">
                <a:solidFill>
                  <a:srgbClr val="0070C0"/>
                </a:solidFill>
                <a:latin typeface="Georgia" panose="02040502050405020303" pitchFamily="18" charset="0"/>
              </a:rPr>
              <a:t>sign </a:t>
            </a:r>
            <a:r>
              <a:rPr lang="en-CA" sz="2000" dirty="0" smtClean="0">
                <a:solidFill>
                  <a:srgbClr val="0070C0"/>
                </a:solidFill>
                <a:latin typeface="Georgia" panose="02040502050405020303" pitchFamily="18" charset="0"/>
              </a:rPr>
              <a:t>bit</a:t>
            </a:r>
            <a:endParaRPr lang="en-CA" sz="2000" dirty="0">
              <a:solidFill>
                <a:srgbClr val="0070C0"/>
              </a:solidFill>
              <a:latin typeface="Georgia" panose="02040502050405020303" pitchFamily="18" charset="0"/>
            </a:endParaRPr>
          </a:p>
        </p:txBody>
      </p:sp>
      <p:cxnSp>
        <p:nvCxnSpPr>
          <p:cNvPr id="7" name="Straight Arrow Connector 6"/>
          <p:cNvCxnSpPr/>
          <p:nvPr/>
        </p:nvCxnSpPr>
        <p:spPr>
          <a:xfrm flipH="1">
            <a:off x="4306194" y="3757102"/>
            <a:ext cx="240915" cy="31997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30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Signed types</a:t>
            </a:r>
            <a:endParaRPr lang="en-CA" dirty="0"/>
          </a:p>
        </p:txBody>
      </p:sp>
      <p:sp>
        <p:nvSpPr>
          <p:cNvPr id="3" name="Content Placeholder 2"/>
          <p:cNvSpPr>
            <a:spLocks noGrp="1"/>
          </p:cNvSpPr>
          <p:nvPr>
            <p:ph idx="1"/>
          </p:nvPr>
        </p:nvSpPr>
        <p:spPr/>
        <p:txBody>
          <a:bodyPr/>
          <a:lstStyle/>
          <a:p>
            <a:r>
              <a:rPr lang="en-CA" dirty="0" smtClean="0"/>
              <a:t>This is similar to marking the hours of a clock as follows:</a:t>
            </a:r>
          </a:p>
          <a:p>
            <a:endParaRPr lang="en-CA" dirty="0"/>
          </a:p>
          <a:p>
            <a:endParaRPr lang="en-CA" dirty="0" smtClean="0"/>
          </a:p>
          <a:p>
            <a:endParaRPr lang="en-CA" dirty="0"/>
          </a:p>
          <a:p>
            <a:endParaRPr lang="en-CA" dirty="0" smtClean="0"/>
          </a:p>
          <a:p>
            <a:endParaRPr lang="en-CA" dirty="0"/>
          </a:p>
          <a:p>
            <a:endParaRPr lang="en-CA" dirty="0" smtClean="0"/>
          </a:p>
          <a:p>
            <a:endParaRPr lang="en-CA" dirty="0" smtClean="0"/>
          </a:p>
          <a:p>
            <a:r>
              <a:rPr lang="en-CA" dirty="0" smtClean="0"/>
              <a:t>Unfortunately, this leads to ugly arithmetic operations…</a:t>
            </a:r>
          </a:p>
          <a:p>
            <a:pPr marL="457200" lvl="1" indent="0">
              <a:buNone/>
            </a:pPr>
            <a:r>
              <a:rPr lang="en-CA" dirty="0"/>
              <a:t>	–1 + 1 = </a:t>
            </a:r>
            <a:r>
              <a:rPr lang="en-CA" dirty="0" smtClean="0"/>
              <a:t>0 or  –0,	but </a:t>
            </a:r>
            <a:r>
              <a:rPr lang="en-CA" dirty="0"/>
              <a:t>7 + 1 = 8</a:t>
            </a:r>
          </a:p>
          <a:p>
            <a:pPr marL="457200" lvl="1" indent="0">
              <a:buNone/>
            </a:pPr>
            <a:r>
              <a:rPr lang="en-CA" dirty="0"/>
              <a:t>	–5 + 2 = –3,	</a:t>
            </a:r>
            <a:r>
              <a:rPr lang="en-CA" dirty="0" smtClean="0"/>
              <a:t>	but </a:t>
            </a:r>
            <a:r>
              <a:rPr lang="en-CA" dirty="0"/>
              <a:t>11 + 2 = 1</a:t>
            </a:r>
          </a:p>
          <a:p>
            <a:endParaRPr lang="en-CA" dirty="0"/>
          </a:p>
          <a:p>
            <a:endParaRPr lang="en-CA" dirty="0"/>
          </a:p>
        </p:txBody>
      </p:sp>
      <p:pic>
        <p:nvPicPr>
          <p:cNvPr id="9218" name="Picture 2" descr="C:\Users\dwharder\Desktop\cloc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204864"/>
            <a:ext cx="1987964" cy="191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20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Signed types</a:t>
            </a:r>
            <a:endParaRPr lang="en-CA" dirty="0"/>
          </a:p>
        </p:txBody>
      </p:sp>
      <p:sp>
        <p:nvSpPr>
          <p:cNvPr id="3" name="Content Placeholder 2"/>
          <p:cNvSpPr>
            <a:spLocks noGrp="1"/>
          </p:cNvSpPr>
          <p:nvPr>
            <p:ph idx="1"/>
          </p:nvPr>
        </p:nvSpPr>
        <p:spPr/>
        <p:txBody>
          <a:bodyPr/>
          <a:lstStyle/>
          <a:p>
            <a:r>
              <a:rPr lang="en-CA" dirty="0" smtClean="0"/>
              <a:t>A better solution:</a:t>
            </a:r>
          </a:p>
          <a:p>
            <a:endParaRPr lang="en-CA" dirty="0"/>
          </a:p>
          <a:p>
            <a:endParaRPr lang="en-CA" dirty="0" smtClean="0"/>
          </a:p>
          <a:p>
            <a:endParaRPr lang="en-CA" dirty="0"/>
          </a:p>
          <a:p>
            <a:endParaRPr lang="en-CA" dirty="0" smtClean="0"/>
          </a:p>
          <a:p>
            <a:endParaRPr lang="en-CA" dirty="0"/>
          </a:p>
          <a:p>
            <a:endParaRPr lang="en-CA" dirty="0" smtClean="0"/>
          </a:p>
          <a:p>
            <a:endParaRPr lang="en-CA" dirty="0" smtClean="0"/>
          </a:p>
          <a:p>
            <a:r>
              <a:rPr lang="en-CA" dirty="0" smtClean="0"/>
              <a:t>Note that</a:t>
            </a:r>
          </a:p>
          <a:p>
            <a:pPr marL="457200" lvl="1" indent="0">
              <a:buNone/>
            </a:pPr>
            <a:r>
              <a:rPr lang="en-CA" dirty="0" smtClean="0"/>
              <a:t>	–1 + 1 = 0, but also 11 + 1 = 0</a:t>
            </a:r>
          </a:p>
          <a:p>
            <a:pPr marL="457200" lvl="1" indent="0">
              <a:buNone/>
            </a:pPr>
            <a:r>
              <a:rPr lang="en-CA" dirty="0" smtClean="0"/>
              <a:t>	–5 + 2 = –3, but also 7 + 2 = 9, which we are equating to –3</a:t>
            </a:r>
            <a:endParaRPr lang="en-CA" dirty="0"/>
          </a:p>
          <a:p>
            <a:pPr lvl="1"/>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6370" y="2204864"/>
            <a:ext cx="1987016" cy="191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1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int</a:t>
            </a:r>
            <a:r>
              <a:rPr lang="en-CA" dirty="0" smtClean="0"/>
              <a:t> and </a:t>
            </a:r>
            <a:r>
              <a:rPr lang="en-CA" dirty="0" smtClean="0">
                <a:latin typeface="Consolas" panose="020B0609020204030204" pitchFamily="49" charset="0"/>
                <a:cs typeface="Consolas" panose="020B0609020204030204" pitchFamily="49" charset="0"/>
              </a:rPr>
              <a:t>long</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We have seen integer data types up to this point:</a:t>
            </a:r>
          </a:p>
          <a:p>
            <a:pPr marL="400050" lvl="1" indent="0">
              <a:buNone/>
            </a:pPr>
            <a:r>
              <a:rPr lang="en-CA" dirty="0" smtClean="0">
                <a:latin typeface="Consolas" panose="020B0609020204030204" pitchFamily="49" charset="0"/>
                <a:cs typeface="Consolas" panose="020B0609020204030204" pitchFamily="49" charset="0"/>
              </a:rPr>
              <a:t>	int</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unsigned int</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long</a:t>
            </a:r>
          </a:p>
          <a:p>
            <a:pPr marL="4000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unsigned long</a:t>
            </a:r>
            <a:endParaRPr lang="en-CA" dirty="0"/>
          </a:p>
          <a:p>
            <a:endParaRPr lang="en-CA" dirty="0" smtClean="0"/>
          </a:p>
          <a:p>
            <a:r>
              <a:rPr lang="en-CA" dirty="0" smtClean="0"/>
              <a:t>It has been suggested that</a:t>
            </a:r>
          </a:p>
          <a:p>
            <a:pPr lvl="1"/>
            <a:r>
              <a:rPr lang="en-CA" dirty="0" smtClean="0"/>
              <a:t>An unsigned integer stores only positive numbers (</a:t>
            </a:r>
            <a:r>
              <a:rPr lang="en-CA" dirty="0" smtClean="0">
                <a:latin typeface="Consolas" panose="020B0609020204030204" pitchFamily="49" charset="0"/>
                <a:cs typeface="Consolas" panose="020B0609020204030204" pitchFamily="49" charset="0"/>
              </a:rPr>
              <a:t>0</a:t>
            </a:r>
            <a:r>
              <a:rPr lang="en-CA" dirty="0" smtClean="0"/>
              <a:t>, </a:t>
            </a:r>
            <a:r>
              <a:rPr lang="en-CA" dirty="0" smtClean="0">
                <a:latin typeface="Consolas" panose="020B0609020204030204" pitchFamily="49" charset="0"/>
                <a:cs typeface="Consolas" panose="020B0609020204030204" pitchFamily="49" charset="0"/>
              </a:rPr>
              <a:t>1</a:t>
            </a:r>
            <a:r>
              <a:rPr lang="en-CA" dirty="0" smtClean="0"/>
              <a:t>, </a:t>
            </a:r>
            <a:r>
              <a:rPr lang="en-CA" dirty="0" smtClean="0">
                <a:latin typeface="Consolas" panose="020B0609020204030204" pitchFamily="49" charset="0"/>
                <a:cs typeface="Consolas" panose="020B0609020204030204" pitchFamily="49" charset="0"/>
              </a:rPr>
              <a:t>2</a:t>
            </a:r>
            <a:r>
              <a:rPr lang="en-CA" dirty="0" smtClean="0"/>
              <a:t>, …)</a:t>
            </a:r>
          </a:p>
          <a:p>
            <a:pPr lvl="1"/>
            <a:r>
              <a:rPr lang="en-CA" dirty="0" smtClean="0"/>
              <a:t>A </a:t>
            </a:r>
            <a:r>
              <a:rPr lang="en-CA" dirty="0" smtClean="0">
                <a:latin typeface="Consolas" panose="020B0609020204030204" pitchFamily="49" charset="0"/>
                <a:cs typeface="Consolas" panose="020B0609020204030204" pitchFamily="49" charset="0"/>
              </a:rPr>
              <a:t>long</a:t>
            </a:r>
            <a:r>
              <a:rPr lang="en-CA" dirty="0" smtClean="0"/>
              <a:t> can store more information than an </a:t>
            </a:r>
            <a:r>
              <a:rPr lang="en-CA" dirty="0" smtClean="0">
                <a:latin typeface="Consolas" panose="020B0609020204030204" pitchFamily="49" charset="0"/>
                <a:cs typeface="Consolas" panose="020B0609020204030204" pitchFamily="49" charset="0"/>
              </a:rPr>
              <a:t>int</a:t>
            </a:r>
            <a:r>
              <a:rPr lang="en-CA" dirty="0" smtClean="0"/>
              <a:t> </a:t>
            </a:r>
          </a:p>
          <a:p>
            <a:pPr lvl="1"/>
            <a:endParaRPr lang="en-CA" dirty="0" smtClean="0"/>
          </a:p>
          <a:p>
            <a:r>
              <a:rPr lang="en-CA" dirty="0" smtClean="0"/>
              <a:t>We will now see how integers are stored in the computer</a:t>
            </a:r>
            <a:endParaRPr lang="en-CA" dirty="0"/>
          </a:p>
          <a:p>
            <a:endParaRPr lang="en-CA" dirty="0" smtClean="0"/>
          </a:p>
        </p:txBody>
      </p:sp>
    </p:spTree>
    <p:extLst>
      <p:ext uri="{BB962C8B-B14F-4D97-AF65-F5344CB8AC3E}">
        <p14:creationId xmlns:p14="http://schemas.microsoft.com/office/powerpoint/2010/main" val="2126108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Signed integers</a:t>
            </a:r>
            <a:endParaRPr lang="en-CA" dirty="0"/>
          </a:p>
        </p:txBody>
      </p:sp>
      <p:sp>
        <p:nvSpPr>
          <p:cNvPr id="3" name="Content Placeholder 2"/>
          <p:cNvSpPr>
            <a:spLocks noGrp="1"/>
          </p:cNvSpPr>
          <p:nvPr>
            <p:ph idx="1"/>
          </p:nvPr>
        </p:nvSpPr>
        <p:spPr/>
        <p:txBody>
          <a:bodyPr/>
          <a:lstStyle/>
          <a:p>
            <a:r>
              <a:rPr lang="en-CA" dirty="0" smtClean="0"/>
              <a:t>Here is a workable solution:</a:t>
            </a:r>
          </a:p>
          <a:p>
            <a:pPr lvl="1"/>
            <a:r>
              <a:rPr lang="en-CA" dirty="0" smtClean="0"/>
              <a:t>If the leading bit is </a:t>
            </a:r>
            <a:r>
              <a:rPr lang="en-CA" dirty="0" smtClean="0">
                <a:latin typeface="Consolas" panose="020B0609020204030204" pitchFamily="49" charset="0"/>
                <a:cs typeface="Consolas" panose="020B0609020204030204" pitchFamily="49" charset="0"/>
              </a:rPr>
              <a:t>0</a:t>
            </a:r>
            <a:r>
              <a:rPr lang="en-CA" dirty="0" smtClean="0"/>
              <a:t>:</a:t>
            </a:r>
          </a:p>
          <a:p>
            <a:pPr lvl="2"/>
            <a:r>
              <a:rPr lang="en-CA" dirty="0" smtClean="0"/>
              <a:t>Assume the remainder of the number is the integer represented</a:t>
            </a:r>
          </a:p>
          <a:p>
            <a:pPr lvl="2"/>
            <a:r>
              <a:rPr lang="en-CA" dirty="0" smtClean="0"/>
              <a:t>For </a:t>
            </a:r>
            <a:r>
              <a:rPr lang="en-CA" dirty="0" smtClean="0">
                <a:latin typeface="Consolas" panose="020B0609020204030204" pitchFamily="49" charset="0"/>
                <a:cs typeface="Consolas" panose="020B0609020204030204" pitchFamily="49" charset="0"/>
              </a:rPr>
              <a:t>short</a:t>
            </a:r>
            <a:r>
              <a:rPr lang="en-CA" dirty="0" smtClean="0"/>
              <a:t>, this includes</a:t>
            </a: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0000000000000000	</a:t>
            </a:r>
            <a:r>
              <a:rPr lang="en-CA" dirty="0" smtClean="0">
                <a:latin typeface="Times New Roman" panose="02020603050405020304" pitchFamily="18" charset="0"/>
                <a:cs typeface="Times New Roman" panose="02020603050405020304" pitchFamily="18" charset="0"/>
              </a:rPr>
              <a:t>0</a:t>
            </a: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0111111111111111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15</a:t>
            </a:r>
            <a:r>
              <a:rPr lang="en-CA" dirty="0">
                <a:latin typeface="Times New Roman" panose="02020603050405020304" pitchFamily="18" charset="0"/>
                <a:cs typeface="Times New Roman" panose="02020603050405020304" pitchFamily="18" charset="0"/>
              </a:rPr>
              <a:t> – 1 = </a:t>
            </a:r>
            <a:r>
              <a:rPr lang="en-CA" dirty="0" smtClean="0">
                <a:latin typeface="Times New Roman" panose="02020603050405020304" pitchFamily="18" charset="0"/>
                <a:cs typeface="Times New Roman" panose="02020603050405020304" pitchFamily="18" charset="0"/>
              </a:rPr>
              <a:t>32767</a:t>
            </a:r>
          </a:p>
          <a:p>
            <a:pPr lvl="2"/>
            <a:r>
              <a:rPr lang="en-CA" dirty="0" smtClean="0">
                <a:solidFill>
                  <a:prstClr val="black"/>
                </a:solidFill>
              </a:rPr>
              <a:t>This includes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15</a:t>
            </a:r>
            <a:r>
              <a:rPr lang="en-CA" dirty="0">
                <a:solidFill>
                  <a:prstClr val="black"/>
                </a:solidFill>
              </a:rPr>
              <a:t> </a:t>
            </a:r>
            <a:r>
              <a:rPr lang="en-CA" dirty="0" smtClean="0">
                <a:solidFill>
                  <a:prstClr val="black"/>
                </a:solidFill>
              </a:rPr>
              <a:t>different positive numbers</a:t>
            </a:r>
          </a:p>
          <a:p>
            <a:pPr lvl="1"/>
            <a:r>
              <a:rPr lang="en-CA" dirty="0" smtClean="0">
                <a:solidFill>
                  <a:prstClr val="black"/>
                </a:solidFill>
              </a:rPr>
              <a:t>If the leading bit is </a:t>
            </a:r>
            <a:r>
              <a:rPr lang="en-CA" dirty="0" smtClean="0">
                <a:solidFill>
                  <a:prstClr val="black"/>
                </a:solidFill>
                <a:latin typeface="Consolas" panose="020B0609020204030204" pitchFamily="49" charset="0"/>
                <a:cs typeface="Consolas" panose="020B0609020204030204" pitchFamily="49" charset="0"/>
              </a:rPr>
              <a:t>1</a:t>
            </a:r>
            <a:r>
              <a:rPr lang="en-CA" dirty="0" smtClean="0">
                <a:solidFill>
                  <a:prstClr val="black"/>
                </a:solidFill>
              </a:rPr>
              <a:t>:</a:t>
            </a:r>
          </a:p>
          <a:p>
            <a:pPr lvl="2"/>
            <a:r>
              <a:rPr lang="en-CA" dirty="0" smtClean="0">
                <a:solidFill>
                  <a:prstClr val="black"/>
                </a:solidFill>
              </a:rPr>
              <a:t>Assume the number is negative and its magnitude can be found by applying the 2’s complement algorithm</a:t>
            </a:r>
          </a:p>
          <a:p>
            <a:pPr lvl="2"/>
            <a:r>
              <a:rPr lang="en-CA" dirty="0" smtClean="0">
                <a:solidFill>
                  <a:prstClr val="black"/>
                </a:solidFill>
              </a:rPr>
              <a:t>Recall the 2’s complement algorithm is self-inverting</a:t>
            </a:r>
            <a:endParaRPr lang="en-CA" dirty="0">
              <a:solidFill>
                <a:prstClr val="black"/>
              </a:solidFill>
            </a:endParaRPr>
          </a:p>
          <a:p>
            <a:pPr marL="914400" lvl="2" indent="0">
              <a:buNone/>
            </a:pPr>
            <a:endParaRPr lang="en-CA" dirty="0" smtClean="0">
              <a:latin typeface="Consolas" panose="020B0609020204030204" pitchFamily="49" charset="0"/>
              <a:cs typeface="Consolas" panose="020B0609020204030204" pitchFamily="49" charset="0"/>
            </a:endParaRPr>
          </a:p>
          <a:p>
            <a:pPr lvl="1"/>
            <a:endParaRPr lang="en-CA" dirty="0" smtClean="0"/>
          </a:p>
        </p:txBody>
      </p:sp>
    </p:spTree>
    <p:extLst>
      <p:ext uri="{BB962C8B-B14F-4D97-AF65-F5344CB8AC3E}">
        <p14:creationId xmlns:p14="http://schemas.microsoft.com/office/powerpoint/2010/main" val="145456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Signed integers</a:t>
            </a:r>
            <a:endParaRPr lang="en-CA" dirty="0"/>
          </a:p>
        </p:txBody>
      </p:sp>
      <p:sp>
        <p:nvSpPr>
          <p:cNvPr id="3" name="Content Placeholder 2"/>
          <p:cNvSpPr>
            <a:spLocks noGrp="1"/>
          </p:cNvSpPr>
          <p:nvPr>
            <p:ph idx="1"/>
          </p:nvPr>
        </p:nvSpPr>
        <p:spPr/>
        <p:txBody>
          <a:bodyPr/>
          <a:lstStyle/>
          <a:p>
            <a:r>
              <a:rPr lang="en-CA" dirty="0" smtClean="0"/>
              <a:t>For negative numbers stored as a </a:t>
            </a:r>
            <a:r>
              <a:rPr lang="en-CA" dirty="0" smtClean="0">
                <a:latin typeface="Consolas" panose="020B0609020204030204" pitchFamily="49" charset="0"/>
                <a:cs typeface="Consolas" panose="020B0609020204030204" pitchFamily="49" charset="0"/>
              </a:rPr>
              <a:t>short</a:t>
            </a:r>
            <a:r>
              <a:rPr lang="en-CA" dirty="0" smtClean="0"/>
              <a:t>:</a:t>
            </a:r>
          </a:p>
          <a:p>
            <a:pPr marL="914400" lvl="2" indent="0">
              <a:buNone/>
            </a:pPr>
            <a:r>
              <a:rPr lang="en-CA" dirty="0" smtClean="0">
                <a:latin typeface="Consolas" panose="020B0609020204030204" pitchFamily="49" charset="0"/>
                <a:cs typeface="Consolas" panose="020B0609020204030204" pitchFamily="49" charset="0"/>
              </a:rPr>
              <a:t>		  1000000000000000</a:t>
            </a: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0111111111111111</a:t>
            </a: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               1</a:t>
            </a:r>
          </a:p>
          <a:p>
            <a:pPr marL="9144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1000000000000000</a:t>
            </a:r>
            <a:endParaRPr lang="en-CA" dirty="0" smtClean="0">
              <a:latin typeface="Times New Roman" panose="02020603050405020304" pitchFamily="18" charset="0"/>
              <a:cs typeface="Times New Roman" panose="02020603050405020304" pitchFamily="18" charset="0"/>
            </a:endParaRPr>
          </a:p>
          <a:p>
            <a:pPr lvl="1"/>
            <a:r>
              <a:rPr lang="en-CA" dirty="0" smtClean="0">
                <a:solidFill>
                  <a:prstClr val="black"/>
                </a:solidFill>
              </a:rPr>
              <a:t>This is the representation of the largest negative number: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15</a:t>
            </a:r>
          </a:p>
          <a:p>
            <a:pPr lvl="1"/>
            <a:endParaRPr lang="en-CA" dirty="0" smtClean="0">
              <a:solidFill>
                <a:prstClr val="black"/>
              </a:solidFill>
              <a:latin typeface="Times New Roman" panose="02020603050405020304" pitchFamily="18" charset="0"/>
              <a:cs typeface="Times New Roman" panose="02020603050405020304" pitchFamily="18" charset="0"/>
            </a:endParaRP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1111111111111111</a:t>
            </a:r>
            <a:endParaRPr lang="en-CA" dirty="0">
              <a:latin typeface="Consolas" panose="020B0609020204030204" pitchFamily="49" charset="0"/>
              <a:cs typeface="Consolas" panose="020B0609020204030204" pitchFamily="49" charset="0"/>
            </a:endParaRP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0000000000000000</a:t>
            </a:r>
            <a:endParaRPr lang="en-CA" dirty="0">
              <a:latin typeface="Consolas" panose="020B0609020204030204" pitchFamily="49" charset="0"/>
              <a:cs typeface="Consolas" panose="020B0609020204030204" pitchFamily="49" charset="0"/>
            </a:endParaRPr>
          </a:p>
          <a:p>
            <a:pPr marL="914400" lvl="2" indent="0">
              <a:buNone/>
            </a:pPr>
            <a:r>
              <a:rPr lang="en-CA" dirty="0">
                <a:latin typeface="Consolas" panose="020B0609020204030204" pitchFamily="49" charset="0"/>
                <a:cs typeface="Consolas" panose="020B0609020204030204" pitchFamily="49" charset="0"/>
              </a:rPr>
              <a:t>		+ </a:t>
            </a:r>
            <a:r>
              <a:rPr lang="en-CA" u="sng" dirty="0">
                <a:latin typeface="Consolas" panose="020B0609020204030204" pitchFamily="49" charset="0"/>
                <a:cs typeface="Consolas" panose="020B0609020204030204" pitchFamily="49" charset="0"/>
              </a:rPr>
              <a:t>               1</a:t>
            </a:r>
          </a:p>
          <a:p>
            <a:pPr marL="9144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0000000000000001</a:t>
            </a:r>
            <a:endParaRPr lang="en-CA" dirty="0">
              <a:latin typeface="Times New Roman" panose="02020603050405020304" pitchFamily="18" charset="0"/>
              <a:cs typeface="Times New Roman" panose="02020603050405020304" pitchFamily="18" charset="0"/>
            </a:endParaRPr>
          </a:p>
          <a:p>
            <a:pPr lvl="1"/>
            <a:r>
              <a:rPr lang="en-CA" dirty="0">
                <a:solidFill>
                  <a:prstClr val="black"/>
                </a:solidFill>
              </a:rPr>
              <a:t>This is the representation of the </a:t>
            </a:r>
            <a:r>
              <a:rPr lang="en-CA" dirty="0" smtClean="0">
                <a:solidFill>
                  <a:prstClr val="black"/>
                </a:solidFill>
              </a:rPr>
              <a:t>smallest </a:t>
            </a:r>
            <a:r>
              <a:rPr lang="en-CA" dirty="0">
                <a:solidFill>
                  <a:prstClr val="black"/>
                </a:solidFill>
              </a:rPr>
              <a:t>negative number: </a:t>
            </a:r>
            <a:r>
              <a:rPr lang="en-CA" dirty="0" smtClean="0">
                <a:solidFill>
                  <a:prstClr val="black"/>
                </a:solidFill>
                <a:latin typeface="Times New Roman" panose="02020603050405020304" pitchFamily="18" charset="0"/>
                <a:cs typeface="Times New Roman" panose="02020603050405020304" pitchFamily="18" charset="0"/>
              </a:rPr>
              <a:t>–1</a:t>
            </a:r>
            <a:endParaRPr lang="en-CA" baseline="30000" dirty="0">
              <a:solidFill>
                <a:prstClr val="black"/>
              </a:solidFill>
              <a:latin typeface="Times New Roman" panose="02020603050405020304" pitchFamily="18" charset="0"/>
              <a:cs typeface="Times New Roman" panose="02020603050405020304" pitchFamily="18" charset="0"/>
            </a:endParaRPr>
          </a:p>
          <a:p>
            <a:pPr lvl="1"/>
            <a:endParaRPr lang="en-CA" dirty="0" smtClean="0"/>
          </a:p>
        </p:txBody>
      </p:sp>
    </p:spTree>
    <p:extLst>
      <p:ext uri="{BB962C8B-B14F-4D97-AF65-F5344CB8AC3E}">
        <p14:creationId xmlns:p14="http://schemas.microsoft.com/office/powerpoint/2010/main" val="3879383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Signed integers</a:t>
            </a:r>
            <a:endParaRPr lang="en-CA" dirty="0"/>
          </a:p>
        </p:txBody>
      </p:sp>
      <p:sp>
        <p:nvSpPr>
          <p:cNvPr id="3" name="Content Placeholder 2"/>
          <p:cNvSpPr>
            <a:spLocks noGrp="1"/>
          </p:cNvSpPr>
          <p:nvPr>
            <p:ph idx="1"/>
          </p:nvPr>
        </p:nvSpPr>
        <p:spPr/>
        <p:txBody>
          <a:bodyPr/>
          <a:lstStyle/>
          <a:p>
            <a:r>
              <a:rPr lang="en-CA" dirty="0" smtClean="0"/>
              <a:t>Here, you can compare these two techniques</a:t>
            </a:r>
          </a:p>
          <a:p>
            <a:pPr lvl="1"/>
            <a:r>
              <a:rPr lang="en-CA" dirty="0" smtClean="0"/>
              <a:t>In both cases, we go from </a:t>
            </a:r>
            <a:r>
              <a:rPr lang="en-CA" dirty="0" smtClean="0">
                <a:latin typeface="Times New Roman" panose="02020603050405020304" pitchFamily="18" charset="0"/>
                <a:cs typeface="Times New Roman" panose="02020603050405020304" pitchFamily="18" charset="0"/>
              </a:rPr>
              <a:t>–12/2</a:t>
            </a:r>
            <a:r>
              <a:rPr lang="en-CA" dirty="0" smtClean="0"/>
              <a:t> to </a:t>
            </a:r>
            <a:r>
              <a:rPr lang="en-CA" dirty="0" smtClean="0">
                <a:latin typeface="Times New Roman" panose="02020603050405020304" pitchFamily="18" charset="0"/>
                <a:cs typeface="Times New Roman" panose="02020603050405020304" pitchFamily="18" charset="0"/>
              </a:rPr>
              <a:t>12/2 – 1</a:t>
            </a:r>
            <a:r>
              <a:rPr lang="en-CA" dirty="0" smtClean="0"/>
              <a:t> and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16</a:t>
            </a:r>
            <a:r>
              <a:rPr lang="en-CA" dirty="0" smtClean="0">
                <a:latin typeface="Times New Roman" panose="02020603050405020304" pitchFamily="18" charset="0"/>
                <a:cs typeface="Times New Roman" panose="02020603050405020304" pitchFamily="18" charset="0"/>
              </a:rPr>
              <a:t>/2</a:t>
            </a:r>
            <a:r>
              <a:rPr lang="en-CA" dirty="0" smtClean="0"/>
              <a:t> to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16</a:t>
            </a:r>
            <a:r>
              <a:rPr lang="en-CA" dirty="0" smtClean="0">
                <a:latin typeface="Times New Roman" panose="02020603050405020304" pitchFamily="18" charset="0"/>
                <a:cs typeface="Times New Roman" panose="02020603050405020304" pitchFamily="18" charset="0"/>
              </a:rPr>
              <a:t>/2 – 1</a:t>
            </a:r>
            <a:endParaRPr lang="en-CA"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3161419"/>
            <a:ext cx="1987016" cy="191311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dwharder\Desktop\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852936"/>
            <a:ext cx="6687504" cy="23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79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Signed integers</a:t>
            </a:r>
          </a:p>
        </p:txBody>
      </p:sp>
      <p:sp>
        <p:nvSpPr>
          <p:cNvPr id="3" name="Content Placeholder 2"/>
          <p:cNvSpPr>
            <a:spLocks noGrp="1"/>
          </p:cNvSpPr>
          <p:nvPr>
            <p:ph idx="1"/>
          </p:nvPr>
        </p:nvSpPr>
        <p:spPr/>
        <p:txBody>
          <a:bodyPr/>
          <a:lstStyle/>
          <a:p>
            <a:r>
              <a:rPr lang="en-CA" dirty="0" smtClean="0"/>
              <a:t>For example, </a:t>
            </a:r>
            <a:r>
              <a:rPr lang="en-CA" dirty="0" smtClean="0">
                <a:latin typeface="Consolas" panose="020B0609020204030204" pitchFamily="49" charset="0"/>
                <a:cs typeface="Consolas" panose="020B0609020204030204" pitchFamily="49" charset="0"/>
              </a:rPr>
              <a:t>1111111111010110</a:t>
            </a:r>
            <a:r>
              <a:rPr lang="en-CA" dirty="0" smtClean="0"/>
              <a:t> is a negative </a:t>
            </a:r>
            <a:r>
              <a:rPr lang="en-CA" dirty="0" smtClean="0">
                <a:latin typeface="Consolas" panose="020B0609020204030204" pitchFamily="49" charset="0"/>
                <a:cs typeface="Consolas" panose="020B0609020204030204" pitchFamily="49" charset="0"/>
              </a:rPr>
              <a:t>short</a:t>
            </a:r>
          </a:p>
          <a:p>
            <a:pPr marL="800100" lvl="2" indent="0">
              <a:buNone/>
            </a:pPr>
            <a:r>
              <a:rPr lang="en-CA" dirty="0" smtClean="0"/>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1111111111010110</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0000000000101001</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 </a:t>
            </a:r>
            <a:r>
              <a:rPr lang="en-CA" u="sng" dirty="0">
                <a:latin typeface="Consolas" panose="020B0609020204030204" pitchFamily="49" charset="0"/>
                <a:cs typeface="Consolas" panose="020B0609020204030204" pitchFamily="49" charset="0"/>
              </a:rPr>
              <a:t>               1</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0000000000101010</a:t>
            </a:r>
            <a:endParaRPr lang="en-CA" dirty="0">
              <a:latin typeface="Consolas" panose="020B0609020204030204" pitchFamily="49" charset="0"/>
              <a:cs typeface="Consolas" panose="020B0609020204030204" pitchFamily="49" charset="0"/>
            </a:endParaRPr>
          </a:p>
          <a:p>
            <a:r>
              <a:rPr lang="en-CA" dirty="0" smtClean="0"/>
              <a:t>Thus, it represents –42</a:t>
            </a:r>
          </a:p>
          <a:p>
            <a:r>
              <a:rPr lang="en-CA" dirty="0" smtClean="0"/>
              <a:t>Let’s calculate </a:t>
            </a:r>
            <a:r>
              <a:rPr lang="en-CA" dirty="0" smtClean="0">
                <a:latin typeface="Times New Roman" panose="02020603050405020304" pitchFamily="18" charset="0"/>
                <a:cs typeface="Times New Roman" panose="02020603050405020304" pitchFamily="18" charset="0"/>
              </a:rPr>
              <a:t>–42 + 91 = 49</a:t>
            </a:r>
            <a:r>
              <a:rPr lang="en-CA" dirty="0" smtClean="0"/>
              <a:t> and </a:t>
            </a:r>
            <a:r>
              <a:rPr lang="en-CA" dirty="0" smtClean="0">
                <a:latin typeface="Times New Roman" panose="02020603050405020304" pitchFamily="18" charset="0"/>
                <a:cs typeface="Times New Roman" panose="02020603050405020304" pitchFamily="18" charset="0"/>
              </a:rPr>
              <a:t>–42 – 91 =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133</a:t>
            </a:r>
            <a:r>
              <a:rPr lang="en-CA" dirty="0" smtClean="0"/>
              <a:t>:</a:t>
            </a:r>
          </a:p>
          <a:p>
            <a:pPr marL="800100" lvl="2" indent="0">
              <a:buNone/>
            </a:pPr>
            <a:r>
              <a:rPr lang="en-CA" dirty="0"/>
              <a:t> </a:t>
            </a:r>
            <a:r>
              <a:rPr lang="en-CA" dirty="0">
                <a:latin typeface="Consolas" panose="020B0609020204030204" pitchFamily="49" charset="0"/>
                <a:cs typeface="Consolas" panose="020B0609020204030204" pitchFamily="49" charset="0"/>
              </a:rPr>
              <a:t>			  1111111111010110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u="sng" dirty="0" smtClean="0">
                <a:latin typeface="Consolas" panose="020B0609020204030204" pitchFamily="49" charset="0"/>
                <a:cs typeface="Consolas" panose="020B0609020204030204" pitchFamily="49" charset="0"/>
              </a:rPr>
              <a:t>0000000001011011</a:t>
            </a:r>
            <a:endParaRPr lang="en-CA" u="sng"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strike="sngStrike"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0000000000110001</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t> </a:t>
            </a:r>
            <a:r>
              <a:rPr lang="en-CA" dirty="0">
                <a:latin typeface="Consolas" panose="020B0609020204030204" pitchFamily="49" charset="0"/>
                <a:cs typeface="Consolas" panose="020B0609020204030204" pitchFamily="49" charset="0"/>
              </a:rPr>
              <a:t>			  1111111111010110</a:t>
            </a:r>
          </a:p>
          <a:p>
            <a:pPr marL="800100" lvl="2" indent="0">
              <a:buNone/>
            </a:pPr>
            <a:r>
              <a:rPr lang="en-CA" dirty="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1111111110100101</a:t>
            </a:r>
            <a:endParaRPr lang="en-CA" u="sng"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strike="sngStrike"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1111111101111011</a:t>
            </a:r>
          </a:p>
        </p:txBody>
      </p:sp>
      <p:sp>
        <p:nvSpPr>
          <p:cNvPr id="4" name="TextBox 3"/>
          <p:cNvSpPr txBox="1"/>
          <p:nvPr/>
        </p:nvSpPr>
        <p:spPr>
          <a:xfrm>
            <a:off x="5991389" y="4780218"/>
            <a:ext cx="415498" cy="369332"/>
          </a:xfrm>
          <a:prstGeom prst="rect">
            <a:avLst/>
          </a:prstGeom>
          <a:noFill/>
        </p:spPr>
        <p:txBody>
          <a:bodyPr wrap="none" rtlCol="0">
            <a:spAutoFit/>
          </a:bodyPr>
          <a:lstStyle/>
          <a:p>
            <a:r>
              <a:rPr lang="en-CA" dirty="0" smtClean="0">
                <a:solidFill>
                  <a:srgbClr val="0070C0"/>
                </a:solidFill>
                <a:latin typeface="Times New Roman" panose="02020603050405020304" pitchFamily="18" charset="0"/>
                <a:cs typeface="Times New Roman" panose="02020603050405020304" pitchFamily="18" charset="0"/>
              </a:rPr>
              <a:t>49</a:t>
            </a:r>
            <a:endParaRPr lang="en-CA" dirty="0">
              <a:solidFill>
                <a:srgbClr val="0070C0"/>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flipV="1">
            <a:off x="5652120" y="4869160"/>
            <a:ext cx="379287" cy="995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52705" y="5309675"/>
            <a:ext cx="530915" cy="369332"/>
          </a:xfrm>
          <a:prstGeom prst="rect">
            <a:avLst/>
          </a:prstGeom>
          <a:noFill/>
        </p:spPr>
        <p:txBody>
          <a:bodyPr wrap="none" rtlCol="0">
            <a:spAutoFit/>
          </a:bodyPr>
          <a:lstStyle/>
          <a:p>
            <a:r>
              <a:rPr lang="en-CA" dirty="0" smtClean="0">
                <a:solidFill>
                  <a:srgbClr val="0070C0"/>
                </a:solidFill>
                <a:latin typeface="Times New Roman" panose="02020603050405020304" pitchFamily="18" charset="0"/>
                <a:cs typeface="Times New Roman" panose="02020603050405020304" pitchFamily="18" charset="0"/>
              </a:rPr>
              <a:t>–91</a:t>
            </a:r>
            <a:endParaRPr lang="en-CA" dirty="0">
              <a:solidFill>
                <a:srgbClr val="0070C0"/>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a:off x="5652120" y="5616778"/>
            <a:ext cx="456905" cy="18084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02628" y="6084004"/>
            <a:ext cx="1197764" cy="369332"/>
          </a:xfrm>
          <a:prstGeom prst="rect">
            <a:avLst/>
          </a:prstGeom>
        </p:spPr>
        <p:txBody>
          <a:bodyPr wrap="none">
            <a:spAutoFit/>
          </a:bodyPr>
          <a:lstStyle/>
          <a:p>
            <a:r>
              <a:rPr lang="en-CA" dirty="0" smtClean="0">
                <a:latin typeface="Consolas" panose="020B0609020204030204" pitchFamily="49" charset="0"/>
                <a:cs typeface="Consolas" panose="020B0609020204030204" pitchFamily="49" charset="0"/>
              </a:rPr>
              <a:t>10000101</a:t>
            </a:r>
            <a:endParaRPr lang="en-CA" dirty="0"/>
          </a:p>
        </p:txBody>
      </p:sp>
      <p:sp>
        <p:nvSpPr>
          <p:cNvPr id="10" name="TextBox 9"/>
          <p:cNvSpPr txBox="1"/>
          <p:nvPr/>
        </p:nvSpPr>
        <p:spPr>
          <a:xfrm>
            <a:off x="8172400" y="5605349"/>
            <a:ext cx="530915" cy="369332"/>
          </a:xfrm>
          <a:prstGeom prst="rect">
            <a:avLst/>
          </a:prstGeom>
          <a:noFill/>
        </p:spPr>
        <p:txBody>
          <a:bodyPr wrap="none" rtlCol="0">
            <a:spAutoFit/>
          </a:bodyPr>
          <a:lstStyle/>
          <a:p>
            <a:r>
              <a:rPr lang="en-CA" dirty="0" smtClean="0">
                <a:solidFill>
                  <a:srgbClr val="0070C0"/>
                </a:solidFill>
                <a:latin typeface="Times New Roman" panose="02020603050405020304" pitchFamily="18" charset="0"/>
                <a:cs typeface="Times New Roman" panose="02020603050405020304" pitchFamily="18" charset="0"/>
              </a:rPr>
              <a:t>133</a:t>
            </a:r>
            <a:endParaRPr lang="en-CA" dirty="0">
              <a:solidFill>
                <a:srgbClr val="0070C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7721779" y="5912452"/>
            <a:ext cx="456905" cy="18084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91389" y="6084004"/>
            <a:ext cx="659155" cy="369332"/>
          </a:xfrm>
          <a:prstGeom prst="rect">
            <a:avLst/>
          </a:prstGeom>
          <a:noFill/>
        </p:spPr>
        <p:txBody>
          <a:bodyPr wrap="none" rtlCol="0">
            <a:spAutoFit/>
          </a:bodyPr>
          <a:lstStyle/>
          <a:p>
            <a:r>
              <a:rPr lang="en-CA" dirty="0" smtClean="0">
                <a:solidFill>
                  <a:srgbClr val="0070C0"/>
                </a:solidFill>
                <a:latin typeface="Times New Roman" panose="02020603050405020304" pitchFamily="18" charset="0"/>
                <a:cs typeface="Times New Roman" panose="02020603050405020304" pitchFamily="18" charset="0"/>
              </a:rPr>
              <a:t>–133</a:t>
            </a:r>
            <a:endParaRPr lang="en-CA" dirty="0">
              <a:solidFill>
                <a:srgbClr val="0070C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flipV="1">
            <a:off x="5652120" y="6172946"/>
            <a:ext cx="379287" cy="995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693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To summarize:</a:t>
            </a:r>
          </a:p>
          <a:p>
            <a:pPr lvl="1"/>
            <a:r>
              <a:rPr lang="en-CA" dirty="0" smtClean="0"/>
              <a:t>Integer types are stored as either 1, 2, 4 or 8 bytes</a:t>
            </a:r>
          </a:p>
          <a:p>
            <a:pPr lvl="1"/>
            <a:r>
              <a:rPr lang="en-CA" dirty="0" smtClean="0"/>
              <a:t>Negative numbers are stored in the 2’s complement representation</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900239797"/>
              </p:ext>
            </p:extLst>
          </p:nvPr>
        </p:nvGraphicFramePr>
        <p:xfrm>
          <a:off x="35496" y="2774528"/>
          <a:ext cx="9001000" cy="3606800"/>
        </p:xfrm>
        <a:graphic>
          <a:graphicData uri="http://schemas.openxmlformats.org/drawingml/2006/table">
            <a:tbl>
              <a:tblPr>
                <a:tableStyleId>{2D5ABB26-0587-4C30-8999-92F81FD0307C}</a:tableStyleId>
              </a:tblPr>
              <a:tblGrid>
                <a:gridCol w="180020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tblGrid>
              <a:tr h="370840">
                <a:tc>
                  <a:txBody>
                    <a:bodyPr/>
                    <a:lstStyle/>
                    <a:p>
                      <a:pPr algn="ctr"/>
                      <a:r>
                        <a:rPr lang="en-CA" b="1" dirty="0" smtClean="0">
                          <a:latin typeface="Georgia" panose="02040502050405020303" pitchFamily="18" charset="0"/>
                        </a:rPr>
                        <a:t>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Bytes</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Bits</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Range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Approximate</a:t>
                      </a:r>
                    </a:p>
                    <a:p>
                      <a:pPr algn="ctr"/>
                      <a:r>
                        <a:rPr lang="en-CA" b="1" dirty="0" smtClean="0">
                          <a:latin typeface="Georgia" panose="02040502050405020303" pitchFamily="18" charset="0"/>
                        </a:rPr>
                        <a:t>Range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sz="1600" dirty="0" smtClean="0">
                          <a:latin typeface="Consolas" panose="020B0609020204030204" pitchFamily="49" charset="0"/>
                          <a:cs typeface="Consolas" panose="020B0609020204030204" pitchFamily="49" charset="0"/>
                        </a:rPr>
                        <a:t>unsigned char</a:t>
                      </a:r>
                      <a:endParaRPr lang="en-CA" sz="1600"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Times New Roman" panose="02020603050405020304" pitchFamily="18" charset="0"/>
                          <a:cs typeface="Times New Roman" panose="02020603050405020304" pitchFamily="18" charset="0"/>
                        </a:rPr>
                        <a:t>  8</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l"/>
                      <a:r>
                        <a:rPr lang="en-CA" dirty="0" smtClean="0">
                          <a:latin typeface="Times New Roman" panose="02020603050405020304" pitchFamily="18" charset="0"/>
                          <a:cs typeface="Times New Roman" panose="02020603050405020304" pitchFamily="18" charset="0"/>
                        </a:rPr>
                        <a:t>        0, …, 2</a:t>
                      </a:r>
                      <a:r>
                        <a:rPr lang="en-CA" baseline="30000" dirty="0" smtClean="0">
                          <a:latin typeface="Times New Roman" panose="02020603050405020304" pitchFamily="18" charset="0"/>
                          <a:cs typeface="Times New Roman" panose="02020603050405020304" pitchFamily="18" charset="0"/>
                        </a:rPr>
                        <a:t>8  </a:t>
                      </a:r>
                      <a:r>
                        <a:rPr lang="en-CA" baseline="0" dirty="0" smtClean="0">
                          <a:latin typeface="Times New Roman" panose="02020603050405020304" pitchFamily="18" charset="0"/>
                          <a:cs typeface="Times New Roman" panose="02020603050405020304" pitchFamily="18" charset="0"/>
                        </a:rPr>
                        <a:t> – 1</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l"/>
                      <a:r>
                        <a:rPr lang="en-CA" dirty="0" smtClean="0">
                          <a:latin typeface="Times New Roman" panose="02020603050405020304" pitchFamily="18" charset="0"/>
                          <a:cs typeface="Times New Roman" panose="02020603050405020304" pitchFamily="18" charset="0"/>
                        </a:rPr>
                        <a:t>                    0, …, 255</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sz="1600" dirty="0" smtClean="0">
                          <a:latin typeface="Consolas" panose="020B0609020204030204" pitchFamily="49" charset="0"/>
                          <a:cs typeface="Consolas" panose="020B0609020204030204" pitchFamily="49" charset="0"/>
                        </a:rPr>
                        <a:t>unsigned short</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16</a:t>
                      </a:r>
                      <a:endParaRPr lang="en-CA" dirty="0">
                        <a:latin typeface="Times New Roman" panose="02020603050405020304" pitchFamily="18" charset="0"/>
                        <a:cs typeface="Times New Roman" panose="02020603050405020304" pitchFamily="18" charset="0"/>
                      </a:endParaRPr>
                    </a:p>
                  </a:txBody>
                  <a:tcPr/>
                </a:tc>
                <a:tc>
                  <a:txBody>
                    <a:bodyPr/>
                    <a:lstStyle/>
                    <a:p>
                      <a:pPr algn="l"/>
                      <a:r>
                        <a:rPr lang="en-CA" dirty="0" smtClean="0">
                          <a:latin typeface="Times New Roman" panose="02020603050405020304" pitchFamily="18" charset="0"/>
                          <a:cs typeface="Times New Roman" panose="02020603050405020304" pitchFamily="18" charset="0"/>
                        </a:rPr>
                        <a:t>        0, …, 2</a:t>
                      </a:r>
                      <a:r>
                        <a:rPr lang="en-CA" baseline="30000" dirty="0" smtClean="0">
                          <a:latin typeface="Times New Roman" panose="02020603050405020304" pitchFamily="18" charset="0"/>
                          <a:cs typeface="Times New Roman" panose="02020603050405020304" pitchFamily="18" charset="0"/>
                        </a:rPr>
                        <a:t>16</a:t>
                      </a:r>
                      <a:r>
                        <a:rPr lang="en-CA" baseline="0" dirty="0" smtClean="0">
                          <a:latin typeface="Times New Roman" panose="02020603050405020304" pitchFamily="18" charset="0"/>
                          <a:cs typeface="Times New Roman" panose="02020603050405020304" pitchFamily="18" charset="0"/>
                        </a:rPr>
                        <a:t> – 1</a:t>
                      </a:r>
                      <a:endParaRPr lang="en-CA" dirty="0">
                        <a:latin typeface="Times New Roman" panose="02020603050405020304" pitchFamily="18" charset="0"/>
                        <a:cs typeface="Times New Roman" panose="02020603050405020304" pitchFamily="18" charset="0"/>
                      </a:endParaRPr>
                    </a:p>
                  </a:txBody>
                  <a:tcPr/>
                </a:tc>
                <a:tc>
                  <a:txBody>
                    <a:bodyPr/>
                    <a:lstStyle/>
                    <a:p>
                      <a:pPr algn="l"/>
                      <a:r>
                        <a:rPr lang="en-CA" dirty="0" smtClean="0">
                          <a:latin typeface="Times New Roman" panose="02020603050405020304" pitchFamily="18" charset="0"/>
                          <a:cs typeface="Times New Roman" panose="02020603050405020304" pitchFamily="18" charset="0"/>
                        </a:rPr>
                        <a:t>                    0, …, 65535</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sz="1600" dirty="0" smtClean="0">
                          <a:latin typeface="Consolas" panose="020B0609020204030204" pitchFamily="49" charset="0"/>
                          <a:cs typeface="Consolas" panose="020B0609020204030204" pitchFamily="49" charset="0"/>
                        </a:rPr>
                        <a:t>unsigned int</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32</a:t>
                      </a:r>
                      <a:endParaRPr lang="en-CA" dirty="0">
                        <a:latin typeface="Times New Roman" panose="02020603050405020304" pitchFamily="18" charset="0"/>
                        <a:cs typeface="Times New Roman" panose="02020603050405020304" pitchFamily="18" charset="0"/>
                      </a:endParaRPr>
                    </a:p>
                  </a:txBody>
                  <a:tcPr/>
                </a:tc>
                <a:tc>
                  <a:txBody>
                    <a:bodyPr/>
                    <a:lstStyle/>
                    <a:p>
                      <a:pPr algn="l"/>
                      <a:r>
                        <a:rPr lang="en-CA" dirty="0" smtClean="0">
                          <a:latin typeface="Times New Roman" panose="02020603050405020304" pitchFamily="18" charset="0"/>
                          <a:cs typeface="Times New Roman" panose="02020603050405020304" pitchFamily="18" charset="0"/>
                        </a:rPr>
                        <a:t>        0, …, 2</a:t>
                      </a:r>
                      <a:r>
                        <a:rPr lang="en-CA" baseline="30000" dirty="0" smtClean="0">
                          <a:latin typeface="Times New Roman" panose="02020603050405020304" pitchFamily="18" charset="0"/>
                          <a:cs typeface="Times New Roman" panose="02020603050405020304" pitchFamily="18" charset="0"/>
                        </a:rPr>
                        <a:t>32</a:t>
                      </a:r>
                      <a:r>
                        <a:rPr lang="en-CA" baseline="0" dirty="0" smtClean="0">
                          <a:latin typeface="Times New Roman" panose="02020603050405020304" pitchFamily="18" charset="0"/>
                          <a:cs typeface="Times New Roman" panose="02020603050405020304" pitchFamily="18" charset="0"/>
                        </a:rPr>
                        <a:t> – 1</a:t>
                      </a:r>
                      <a:endParaRPr lang="en-CA" dirty="0">
                        <a:latin typeface="Times New Roman" panose="02020603050405020304" pitchFamily="18" charset="0"/>
                        <a:cs typeface="Times New Roman" panose="02020603050405020304" pitchFamily="18" charset="0"/>
                      </a:endParaRPr>
                    </a:p>
                  </a:txBody>
                  <a:tcPr/>
                </a:tc>
                <a:tc>
                  <a:txBody>
                    <a:bodyPr/>
                    <a:lstStyle/>
                    <a:p>
                      <a:pPr algn="l"/>
                      <a:r>
                        <a:rPr lang="en-CA" dirty="0" smtClean="0">
                          <a:latin typeface="Times New Roman" panose="02020603050405020304" pitchFamily="18" charset="0"/>
                          <a:cs typeface="Times New Roman" panose="02020603050405020304" pitchFamily="18" charset="0"/>
                        </a:rPr>
                        <a:t>                    0, …, 4.3 billion</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CA" sz="1600" dirty="0" smtClean="0">
                          <a:latin typeface="Consolas" panose="020B0609020204030204" pitchFamily="49" charset="0"/>
                          <a:cs typeface="Consolas" panose="020B0609020204030204" pitchFamily="49" charset="0"/>
                        </a:rPr>
                        <a:t>unsigned long</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64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        0, …, 2</a:t>
                      </a:r>
                      <a:r>
                        <a:rPr lang="en-CA" baseline="30000" dirty="0" smtClean="0">
                          <a:latin typeface="Times New Roman" panose="02020603050405020304" pitchFamily="18" charset="0"/>
                          <a:cs typeface="Times New Roman" panose="02020603050405020304" pitchFamily="18" charset="0"/>
                        </a:rPr>
                        <a:t>64</a:t>
                      </a:r>
                      <a:r>
                        <a:rPr lang="en-CA" baseline="0" dirty="0" smtClean="0">
                          <a:latin typeface="Times New Roman" panose="02020603050405020304" pitchFamily="18" charset="0"/>
                          <a:cs typeface="Times New Roman" panose="02020603050405020304" pitchFamily="18" charset="0"/>
                        </a:rPr>
                        <a:t> – 1</a:t>
                      </a:r>
                      <a:endParaRPr lang="en-CA"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                    0, …, 18 quintillion</a:t>
                      </a:r>
                    </a:p>
                  </a:txBody>
                  <a:tcPr/>
                </a:tc>
                <a:extLst>
                  <a:ext uri="{0D108BD9-81ED-4DB2-BD59-A6C34878D82A}">
                    <a16:rowId xmlns:a16="http://schemas.microsoft.com/office/drawing/2014/main" val="10004"/>
                  </a:ext>
                </a:extLst>
              </a:tr>
              <a:tr h="370840">
                <a:tc>
                  <a:txBody>
                    <a:bodyPr/>
                    <a:lstStyle/>
                    <a:p>
                      <a:r>
                        <a:rPr lang="en-CA" sz="1600" dirty="0" smtClean="0">
                          <a:latin typeface="Consolas" panose="020B0609020204030204" pitchFamily="49" charset="0"/>
                          <a:cs typeface="Consolas" panose="020B0609020204030204" pitchFamily="49" charset="0"/>
                        </a:rPr>
                        <a:t>signed char</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  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7</a:t>
                      </a:r>
                      <a:r>
                        <a:rPr lang="en-CA" baseline="0" dirty="0" smtClean="0">
                          <a:latin typeface="Times New Roman" panose="02020603050405020304" pitchFamily="18" charset="0"/>
                          <a:cs typeface="Times New Roman" panose="02020603050405020304" pitchFamily="18" charset="0"/>
                        </a:rPr>
                        <a:t>, …, 2</a:t>
                      </a:r>
                      <a:r>
                        <a:rPr lang="en-CA" baseline="30000" dirty="0" smtClean="0">
                          <a:latin typeface="Times New Roman" panose="02020603050405020304" pitchFamily="18" charset="0"/>
                          <a:cs typeface="Times New Roman" panose="02020603050405020304" pitchFamily="18" charset="0"/>
                        </a:rPr>
                        <a:t>7</a:t>
                      </a:r>
                      <a:r>
                        <a:rPr lang="en-CA" baseline="0" dirty="0" smtClean="0">
                          <a:latin typeface="Times New Roman" panose="02020603050405020304" pitchFamily="18" charset="0"/>
                          <a:cs typeface="Times New Roman" panose="02020603050405020304" pitchFamily="18" charset="0"/>
                        </a:rPr>
                        <a:t> – 1</a:t>
                      </a:r>
                      <a:endParaRPr lang="en-CA"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–128, …, 127</a:t>
                      </a:r>
                    </a:p>
                  </a:txBody>
                  <a:tcPr/>
                </a:tc>
                <a:extLst>
                  <a:ext uri="{0D108BD9-81ED-4DB2-BD59-A6C34878D82A}">
                    <a16:rowId xmlns:a16="http://schemas.microsoft.com/office/drawing/2014/main" val="10005"/>
                  </a:ext>
                </a:extLst>
              </a:tr>
              <a:tr h="370840">
                <a:tc>
                  <a:txBody>
                    <a:bodyPr/>
                    <a:lstStyle/>
                    <a:p>
                      <a:r>
                        <a:rPr lang="en-CA" sz="1600" dirty="0" smtClean="0">
                          <a:latin typeface="Consolas" panose="020B0609020204030204" pitchFamily="49" charset="0"/>
                          <a:cs typeface="Consolas" panose="020B0609020204030204" pitchFamily="49" charset="0"/>
                        </a:rPr>
                        <a:t>short</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16</a:t>
                      </a:r>
                      <a:endParaRPr lang="en-CA"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15</a:t>
                      </a:r>
                      <a:r>
                        <a:rPr lang="en-CA" baseline="0" dirty="0" smtClean="0">
                          <a:latin typeface="Times New Roman" panose="02020603050405020304" pitchFamily="18" charset="0"/>
                          <a:cs typeface="Times New Roman" panose="02020603050405020304" pitchFamily="18" charset="0"/>
                        </a:rPr>
                        <a:t>, …, 2</a:t>
                      </a:r>
                      <a:r>
                        <a:rPr lang="en-CA" baseline="30000" dirty="0" smtClean="0">
                          <a:latin typeface="Times New Roman" panose="02020603050405020304" pitchFamily="18" charset="0"/>
                          <a:cs typeface="Times New Roman" panose="02020603050405020304" pitchFamily="18" charset="0"/>
                        </a:rPr>
                        <a:t>15</a:t>
                      </a:r>
                      <a:r>
                        <a:rPr lang="en-CA" baseline="0" dirty="0" smtClean="0">
                          <a:latin typeface="Times New Roman" panose="02020603050405020304" pitchFamily="18" charset="0"/>
                          <a:cs typeface="Times New Roman" panose="02020603050405020304" pitchFamily="18" charset="0"/>
                        </a:rPr>
                        <a:t> – 1</a:t>
                      </a:r>
                      <a:endParaRPr lang="en-CA" dirty="0" smtClean="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–32768, …, 32767</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r>
                        <a:rPr lang="en-CA" sz="1600" dirty="0" smtClean="0">
                          <a:latin typeface="Consolas" panose="020B0609020204030204" pitchFamily="49" charset="0"/>
                          <a:cs typeface="Consolas" panose="020B0609020204030204" pitchFamily="49" charset="0"/>
                        </a:rPr>
                        <a:t>int</a:t>
                      </a:r>
                      <a:endParaRPr lang="en-CA" sz="1600"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32</a:t>
                      </a:r>
                      <a:endParaRPr lang="en-CA"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31</a:t>
                      </a:r>
                      <a:r>
                        <a:rPr lang="en-CA" baseline="0" dirty="0" smtClean="0">
                          <a:latin typeface="Times New Roman" panose="02020603050405020304" pitchFamily="18" charset="0"/>
                          <a:cs typeface="Times New Roman" panose="02020603050405020304" pitchFamily="18" charset="0"/>
                        </a:rPr>
                        <a:t>, …, 2</a:t>
                      </a:r>
                      <a:r>
                        <a:rPr lang="en-CA" baseline="30000" dirty="0" smtClean="0">
                          <a:latin typeface="Times New Roman" panose="02020603050405020304" pitchFamily="18" charset="0"/>
                          <a:cs typeface="Times New Roman" panose="02020603050405020304" pitchFamily="18" charset="0"/>
                        </a:rPr>
                        <a:t>31</a:t>
                      </a:r>
                      <a:r>
                        <a:rPr lang="en-CA" baseline="0" dirty="0" smtClean="0">
                          <a:latin typeface="Times New Roman" panose="02020603050405020304" pitchFamily="18" charset="0"/>
                          <a:cs typeface="Times New Roman" panose="02020603050405020304" pitchFamily="18" charset="0"/>
                        </a:rPr>
                        <a:t> – 1</a:t>
                      </a:r>
                      <a:endParaRPr lang="en-CA" dirty="0" smtClean="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Times New Roman" panose="02020603050405020304" pitchFamily="18" charset="0"/>
                          <a:cs typeface="Times New Roman" panose="02020603050405020304" pitchFamily="18" charset="0"/>
                        </a:rPr>
                        <a:t>–2.15 billion, …, 2.15 billion</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70840">
                <a:tc>
                  <a:txBody>
                    <a:bodyPr/>
                    <a:lstStyle/>
                    <a:p>
                      <a:r>
                        <a:rPr lang="en-CA" sz="1600" dirty="0" smtClean="0">
                          <a:latin typeface="Consolas" panose="020B0609020204030204" pitchFamily="49" charset="0"/>
                          <a:cs typeface="Consolas" panose="020B0609020204030204" pitchFamily="49" charset="0"/>
                        </a:rPr>
                        <a:t>long</a:t>
                      </a:r>
                      <a:endParaRPr lang="en-CA" sz="1600"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Times New Roman" panose="02020603050405020304" pitchFamily="18" charset="0"/>
                          <a:cs typeface="Times New Roman" panose="02020603050405020304" pitchFamily="18" charset="0"/>
                        </a:rPr>
                        <a:t>8</a:t>
                      </a:r>
                      <a:endParaRPr lang="en-CA"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Times New Roman" panose="02020603050405020304" pitchFamily="18" charset="0"/>
                          <a:cs typeface="Times New Roman" panose="02020603050405020304" pitchFamily="18" charset="0"/>
                        </a:rPr>
                        <a:t>64</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63</a:t>
                      </a:r>
                      <a:r>
                        <a:rPr lang="en-CA" baseline="0" dirty="0" smtClean="0">
                          <a:latin typeface="Times New Roman" panose="02020603050405020304" pitchFamily="18" charset="0"/>
                          <a:cs typeface="Times New Roman" panose="02020603050405020304" pitchFamily="18" charset="0"/>
                        </a:rPr>
                        <a:t>, …, 2</a:t>
                      </a:r>
                      <a:r>
                        <a:rPr lang="en-CA" baseline="30000" dirty="0" smtClean="0">
                          <a:latin typeface="Times New Roman" panose="02020603050405020304" pitchFamily="18" charset="0"/>
                          <a:cs typeface="Times New Roman" panose="02020603050405020304" pitchFamily="18" charset="0"/>
                        </a:rPr>
                        <a:t>63</a:t>
                      </a:r>
                      <a:r>
                        <a:rPr lang="en-CA" baseline="0" dirty="0" smtClean="0">
                          <a:latin typeface="Times New Roman" panose="02020603050405020304" pitchFamily="18" charset="0"/>
                          <a:cs typeface="Times New Roman" panose="02020603050405020304" pitchFamily="18" charset="0"/>
                        </a:rPr>
                        <a:t> – 1</a:t>
                      </a:r>
                      <a:endParaRPr lang="en-CA" dirty="0" smtClean="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Times New Roman" panose="02020603050405020304" pitchFamily="18" charset="0"/>
                          <a:cs typeface="Times New Roman" panose="02020603050405020304" pitchFamily="18" charset="0"/>
                        </a:rPr>
                        <a:t>   –9 quintillion, …, 9 quintillion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35523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Non-standards sizes</a:t>
            </a:r>
            <a:endParaRPr lang="en-CA" dirty="0"/>
          </a:p>
        </p:txBody>
      </p:sp>
      <p:sp>
        <p:nvSpPr>
          <p:cNvPr id="3" name="Content Placeholder 2"/>
          <p:cNvSpPr>
            <a:spLocks noGrp="1"/>
          </p:cNvSpPr>
          <p:nvPr>
            <p:ph idx="1"/>
          </p:nvPr>
        </p:nvSpPr>
        <p:spPr/>
        <p:txBody>
          <a:bodyPr/>
          <a:lstStyle/>
          <a:p>
            <a:r>
              <a:rPr lang="en-US" dirty="0" smtClean="0"/>
              <a:t>While common, the C++ standard does not require these sizes:</a:t>
            </a:r>
          </a:p>
          <a:p>
            <a:pPr lvl="1"/>
            <a:r>
              <a:rPr lang="en-US" dirty="0" smtClean="0"/>
              <a:t>Each compiler may choose sizes so long as the following are true:</a:t>
            </a:r>
          </a:p>
          <a:p>
            <a:pPr marL="1314450" lvl="3" indent="0">
              <a:buNone/>
            </a:pPr>
            <a:r>
              <a:rPr lang="en-US" dirty="0" smtClean="0">
                <a:latin typeface="Consolas" panose="020B0609020204030204" pitchFamily="49" charset="0"/>
              </a:rPr>
              <a:t>assert( </a:t>
            </a:r>
            <a:r>
              <a:rPr lang="en-US" dirty="0" err="1" smtClean="0">
                <a:latin typeface="Consolas" panose="020B0609020204030204" pitchFamily="49" charset="0"/>
              </a:rPr>
              <a:t>sizeof</a:t>
            </a:r>
            <a:r>
              <a:rPr lang="en-US" dirty="0" smtClean="0">
                <a:latin typeface="Consolas" panose="020B0609020204030204" pitchFamily="49" charset="0"/>
              </a:rPr>
              <a:t>( char ) == 1 );</a:t>
            </a:r>
          </a:p>
          <a:p>
            <a:pPr marL="1314450" lvl="3" indent="0">
              <a:buNone/>
            </a:pPr>
            <a:r>
              <a:rPr lang="en-US" dirty="0" smtClean="0">
                <a:latin typeface="Consolas" panose="020B0609020204030204" pitchFamily="49" charset="0"/>
              </a:rPr>
              <a:t>assert( </a:t>
            </a:r>
            <a:r>
              <a:rPr lang="en-US" dirty="0" err="1" smtClean="0">
                <a:latin typeface="Consolas" panose="020B0609020204030204" pitchFamily="49" charset="0"/>
              </a:rPr>
              <a:t>sizeof</a:t>
            </a:r>
            <a:r>
              <a:rPr lang="en-US" dirty="0" smtClean="0">
                <a:latin typeface="Consolas" panose="020B0609020204030204" pitchFamily="49" charset="0"/>
              </a:rPr>
              <a:t>( short ) &gt;= 2 );      // At least 16 bits</a:t>
            </a:r>
          </a:p>
          <a:p>
            <a:pPr marL="1314450" lvl="3" indent="0">
              <a:buNone/>
            </a:pPr>
            <a:r>
              <a:rPr lang="en-US" dirty="0" smtClean="0">
                <a:latin typeface="Consolas" panose="020B0609020204030204" pitchFamily="49" charset="0"/>
              </a:rPr>
              <a:t>assert( </a:t>
            </a:r>
            <a:r>
              <a:rPr lang="en-US" dirty="0" err="1" smtClean="0">
                <a:latin typeface="Consolas" panose="020B0609020204030204" pitchFamily="49" charset="0"/>
              </a:rPr>
              <a:t>sizeof</a:t>
            </a:r>
            <a:r>
              <a:rPr lang="en-US" dirty="0" smtClean="0">
                <a:latin typeface="Consolas" panose="020B0609020204030204" pitchFamily="49" charset="0"/>
              </a:rPr>
              <a:t>( int ) &gt;= </a:t>
            </a:r>
            <a:r>
              <a:rPr lang="en-US" dirty="0" err="1" smtClean="0">
                <a:latin typeface="Consolas" panose="020B0609020204030204" pitchFamily="49" charset="0"/>
              </a:rPr>
              <a:t>sizeof</a:t>
            </a:r>
            <a:r>
              <a:rPr lang="en-US" dirty="0" smtClean="0">
                <a:latin typeface="Consolas" panose="020B0609020204030204" pitchFamily="49" charset="0"/>
              </a:rPr>
              <a:t>( short ) );</a:t>
            </a:r>
          </a:p>
          <a:p>
            <a:pPr marL="1314450" lvl="3" indent="0">
              <a:buNone/>
            </a:pPr>
            <a:r>
              <a:rPr lang="en-US" dirty="0">
                <a:latin typeface="Consolas" panose="020B0609020204030204" pitchFamily="49" charset="0"/>
              </a:rPr>
              <a:t> </a:t>
            </a:r>
            <a:r>
              <a:rPr lang="en-US" dirty="0" smtClean="0">
                <a:latin typeface="Consolas" panose="020B0609020204030204" pitchFamily="49" charset="0"/>
              </a:rPr>
              <a:t>    // At least as large as 'short'</a:t>
            </a:r>
          </a:p>
          <a:p>
            <a:pPr marL="1314450" lvl="3" indent="0">
              <a:buNone/>
            </a:pPr>
            <a:r>
              <a:rPr lang="en-US" dirty="0" smtClean="0">
                <a:latin typeface="Consolas" panose="020B0609020204030204" pitchFamily="49" charset="0"/>
              </a:rPr>
              <a:t>assert( </a:t>
            </a:r>
            <a:r>
              <a:rPr lang="en-US" dirty="0" err="1" smtClean="0">
                <a:latin typeface="Consolas" panose="020B0609020204030204" pitchFamily="49" charset="0"/>
              </a:rPr>
              <a:t>sizeof</a:t>
            </a:r>
            <a:r>
              <a:rPr lang="en-US" dirty="0" smtClean="0">
                <a:latin typeface="Consolas" panose="020B0609020204030204" pitchFamily="49" charset="0"/>
              </a:rPr>
              <a:t>( long ) &gt;= 4 );       // At least 32 bits</a:t>
            </a:r>
          </a:p>
          <a:p>
            <a:pPr marL="1314450" lvl="3" indent="0">
              <a:buNone/>
            </a:pPr>
            <a:r>
              <a:rPr lang="en-US" dirty="0" smtClean="0">
                <a:latin typeface="Consolas" panose="020B0609020204030204" pitchFamily="49" charset="0"/>
              </a:rPr>
              <a:t>assert( </a:t>
            </a:r>
            <a:r>
              <a:rPr lang="en-US" dirty="0" err="1" smtClean="0">
                <a:latin typeface="Consolas" panose="020B0609020204030204" pitchFamily="49" charset="0"/>
              </a:rPr>
              <a:t>sizeof</a:t>
            </a:r>
            <a:r>
              <a:rPr lang="en-US" dirty="0" smtClean="0">
                <a:latin typeface="Consolas" panose="020B0609020204030204" pitchFamily="49" charset="0"/>
              </a:rPr>
              <a:t>( long </a:t>
            </a:r>
            <a:r>
              <a:rPr lang="en-US" dirty="0" err="1" smtClean="0">
                <a:latin typeface="Consolas" panose="020B0609020204030204" pitchFamily="49" charset="0"/>
              </a:rPr>
              <a:t>long</a:t>
            </a:r>
            <a:r>
              <a:rPr lang="en-US" dirty="0" smtClean="0">
                <a:latin typeface="Consolas" panose="020B0609020204030204" pitchFamily="49" charset="0"/>
              </a:rPr>
              <a:t> ) &gt;= 8 );  // At least 64 bits</a:t>
            </a:r>
          </a:p>
          <a:p>
            <a:pPr marL="1314450" lvl="3" indent="0">
              <a:buNone/>
            </a:pPr>
            <a:endParaRPr lang="en-US" dirty="0">
              <a:latin typeface="Consolas" panose="020B0609020204030204" pitchFamily="49" charset="0"/>
            </a:endParaRPr>
          </a:p>
          <a:p>
            <a:pPr lvl="0"/>
            <a:r>
              <a:rPr lang="en-US" dirty="0" smtClean="0">
                <a:solidFill>
                  <a:prstClr val="black"/>
                </a:solidFill>
              </a:rPr>
              <a:t>In </a:t>
            </a:r>
            <a:r>
              <a:rPr lang="en-US" cap="small" dirty="0" smtClean="0">
                <a:solidFill>
                  <a:prstClr val="black"/>
                </a:solidFill>
              </a:rPr>
              <a:t>gnu</a:t>
            </a:r>
            <a:r>
              <a:rPr lang="en-US" dirty="0" smtClean="0">
                <a:solidFill>
                  <a:prstClr val="black"/>
                </a:solidFill>
              </a:rPr>
              <a:t> g++, the sizes are as we have described in this slide deck</a:t>
            </a:r>
          </a:p>
          <a:p>
            <a:pPr lvl="0"/>
            <a:r>
              <a:rPr lang="en-US" dirty="0" smtClean="0">
                <a:solidFill>
                  <a:prstClr val="black"/>
                </a:solidFill>
              </a:rPr>
              <a:t>In Microsoft Visual Studio, however:</a:t>
            </a:r>
          </a:p>
          <a:p>
            <a:pPr lvl="1"/>
            <a:r>
              <a:rPr lang="en-US" dirty="0" smtClean="0">
                <a:solidFill>
                  <a:prstClr val="black"/>
                </a:solidFill>
              </a:rPr>
              <a:t>A </a:t>
            </a:r>
            <a:r>
              <a:rPr lang="en-US" dirty="0" smtClean="0">
                <a:solidFill>
                  <a:prstClr val="black"/>
                </a:solidFill>
                <a:latin typeface="Consolas" panose="020B0609020204030204" pitchFamily="49" charset="0"/>
              </a:rPr>
              <a:t>long</a:t>
            </a:r>
            <a:r>
              <a:rPr lang="en-US" dirty="0" smtClean="0">
                <a:solidFill>
                  <a:prstClr val="black"/>
                </a:solidFill>
              </a:rPr>
              <a:t> is only four bytes (same as </a:t>
            </a:r>
            <a:r>
              <a:rPr lang="en-US" dirty="0" smtClean="0">
                <a:solidFill>
                  <a:prstClr val="black"/>
                </a:solidFill>
                <a:latin typeface="Consolas" panose="020B0609020204030204" pitchFamily="49" charset="0"/>
              </a:rPr>
              <a:t>int</a:t>
            </a:r>
            <a:r>
              <a:rPr lang="en-US" dirty="0" smtClean="0">
                <a:solidFill>
                  <a:prstClr val="black"/>
                </a:solidFill>
              </a:rPr>
              <a:t>)</a:t>
            </a:r>
          </a:p>
          <a:p>
            <a:pPr lvl="1"/>
            <a:r>
              <a:rPr lang="en-US" dirty="0" smtClean="0">
                <a:solidFill>
                  <a:prstClr val="black"/>
                </a:solidFill>
              </a:rPr>
              <a:t>A </a:t>
            </a:r>
            <a:r>
              <a:rPr lang="en-US" dirty="0" smtClean="0">
                <a:solidFill>
                  <a:prstClr val="black"/>
                </a:solidFill>
                <a:latin typeface="Consolas" panose="020B0609020204030204" pitchFamily="49" charset="0"/>
              </a:rPr>
              <a:t>long </a:t>
            </a:r>
            <a:r>
              <a:rPr lang="en-US" dirty="0" err="1" smtClean="0">
                <a:solidFill>
                  <a:prstClr val="black"/>
                </a:solidFill>
                <a:latin typeface="Consolas" panose="020B0609020204030204" pitchFamily="49" charset="0"/>
              </a:rPr>
              <a:t>long</a:t>
            </a:r>
            <a:r>
              <a:rPr lang="en-US" dirty="0" smtClean="0">
                <a:solidFill>
                  <a:prstClr val="black"/>
                </a:solidFill>
              </a:rPr>
              <a:t> is eight bytes</a:t>
            </a:r>
          </a:p>
          <a:p>
            <a:pPr lvl="1"/>
            <a:r>
              <a:rPr lang="en-US" dirty="0" smtClean="0">
                <a:solidFill>
                  <a:prstClr val="black"/>
                </a:solidFill>
              </a:rPr>
              <a:t>We do not use </a:t>
            </a:r>
            <a:r>
              <a:rPr lang="en-US" dirty="0" smtClean="0">
                <a:solidFill>
                  <a:prstClr val="black"/>
                </a:solidFill>
                <a:latin typeface="Consolas" panose="020B0609020204030204" pitchFamily="49" charset="0"/>
              </a:rPr>
              <a:t>long </a:t>
            </a:r>
            <a:r>
              <a:rPr lang="en-US" dirty="0" err="1" smtClean="0">
                <a:solidFill>
                  <a:prstClr val="black"/>
                </a:solidFill>
                <a:latin typeface="Consolas" panose="020B0609020204030204" pitchFamily="49" charset="0"/>
              </a:rPr>
              <a:t>long</a:t>
            </a:r>
            <a:r>
              <a:rPr lang="en-US" dirty="0" smtClean="0">
                <a:solidFill>
                  <a:prstClr val="black"/>
                </a:solidFill>
              </a:rPr>
              <a:t> in this course</a:t>
            </a:r>
          </a:p>
          <a:p>
            <a:pPr lvl="2"/>
            <a:r>
              <a:rPr lang="en-US" dirty="0" smtClean="0">
                <a:solidFill>
                  <a:prstClr val="black"/>
                </a:solidFill>
              </a:rPr>
              <a:t>You may have to use it if you program in Visual Studio</a:t>
            </a:r>
            <a:endParaRPr lang="en-US" dirty="0">
              <a:solidFill>
                <a:prstClr val="black"/>
              </a:solidFill>
            </a:endParaRPr>
          </a:p>
          <a:p>
            <a:pPr marL="1314450" lvl="3" indent="0">
              <a:buNone/>
            </a:pPr>
            <a:endParaRPr lang="en-CA" dirty="0">
              <a:latin typeface="Consolas" panose="020B0609020204030204" pitchFamily="49" charset="0"/>
            </a:endParaRPr>
          </a:p>
        </p:txBody>
      </p:sp>
    </p:spTree>
    <p:extLst>
      <p:ext uri="{BB962C8B-B14F-4D97-AF65-F5344CB8AC3E}">
        <p14:creationId xmlns:p14="http://schemas.microsoft.com/office/powerpoint/2010/main" val="3553747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sizes</a:t>
            </a:r>
            <a:endParaRPr lang="en-CA" dirty="0"/>
          </a:p>
        </p:txBody>
      </p:sp>
      <p:sp>
        <p:nvSpPr>
          <p:cNvPr id="3" name="Content Placeholder 2"/>
          <p:cNvSpPr>
            <a:spLocks noGrp="1"/>
          </p:cNvSpPr>
          <p:nvPr>
            <p:ph idx="1"/>
          </p:nvPr>
        </p:nvSpPr>
        <p:spPr/>
        <p:txBody>
          <a:bodyPr/>
          <a:lstStyle/>
          <a:p>
            <a:r>
              <a:rPr lang="en-US" dirty="0" smtClean="0"/>
              <a:t>If you want a guarantee that an integer type is of the size you want:</a:t>
            </a:r>
          </a:p>
          <a:p>
            <a:pPr lvl="1"/>
            <a:r>
              <a:rPr lang="en-US" dirty="0" smtClean="0"/>
              <a:t>Use the </a:t>
            </a:r>
            <a:r>
              <a:rPr lang="en-US" dirty="0" err="1" smtClean="0">
                <a:latin typeface="Consolas" panose="020B0609020204030204" pitchFamily="49" charset="0"/>
              </a:rPr>
              <a:t>cstdint</a:t>
            </a:r>
            <a:r>
              <a:rPr lang="en-US" dirty="0" smtClean="0"/>
              <a:t> (</a:t>
            </a:r>
            <a:r>
              <a:rPr lang="en-US" i="1" dirty="0" smtClean="0"/>
              <a:t>C standard integer</a:t>
            </a:r>
            <a:r>
              <a:rPr lang="en-US" dirty="0" smtClean="0"/>
              <a:t>) library</a:t>
            </a:r>
          </a:p>
          <a:p>
            <a:pPr lvl="1"/>
            <a:r>
              <a:rPr lang="en-US" dirty="0" smtClean="0"/>
              <a:t>The following types are defined:</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The suffix </a:t>
            </a:r>
            <a:r>
              <a:rPr lang="en-US" dirty="0" smtClean="0">
                <a:latin typeface="Consolas" panose="020B0609020204030204" pitchFamily="49" charset="0"/>
              </a:rPr>
              <a:t>_t</a:t>
            </a:r>
            <a:r>
              <a:rPr lang="en-US" dirty="0" smtClean="0"/>
              <a:t> indicates tha</a:t>
            </a:r>
            <a:r>
              <a:rPr lang="en-US" dirty="0" smtClean="0"/>
              <a:t>t this is a defined type</a:t>
            </a:r>
            <a:endParaRPr lang="en-US" dirty="0" smtClean="0"/>
          </a:p>
          <a:p>
            <a:pPr lvl="1"/>
            <a:r>
              <a:rPr lang="en-US" dirty="0" smtClean="0"/>
              <a:t>For example:</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int8_t small{0};</a:t>
            </a:r>
            <a:endParaRPr lang="en-US" dirty="0" smtClean="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7767378"/>
              </p:ext>
            </p:extLst>
          </p:nvPr>
        </p:nvGraphicFramePr>
        <p:xfrm>
          <a:off x="2627784" y="2780928"/>
          <a:ext cx="3816425" cy="1854200"/>
        </p:xfrm>
        <a:graphic>
          <a:graphicData uri="http://schemas.openxmlformats.org/drawingml/2006/table">
            <a:tbl>
              <a:tblPr>
                <a:tableStyleId>{2D5ABB26-0587-4C30-8999-92F81FD0307C}</a:tableStyleId>
              </a:tblPr>
              <a:tblGrid>
                <a:gridCol w="932904">
                  <a:extLst>
                    <a:ext uri="{9D8B030D-6E8A-4147-A177-3AD203B41FA5}">
                      <a16:colId xmlns:a16="http://schemas.microsoft.com/office/drawing/2014/main" val="1712022722"/>
                    </a:ext>
                  </a:extLst>
                </a:gridCol>
                <a:gridCol w="1356951">
                  <a:extLst>
                    <a:ext uri="{9D8B030D-6E8A-4147-A177-3AD203B41FA5}">
                      <a16:colId xmlns:a16="http://schemas.microsoft.com/office/drawing/2014/main" val="3329764353"/>
                    </a:ext>
                  </a:extLst>
                </a:gridCol>
                <a:gridCol w="1526570">
                  <a:extLst>
                    <a:ext uri="{9D8B030D-6E8A-4147-A177-3AD203B41FA5}">
                      <a16:colId xmlns:a16="http://schemas.microsoft.com/office/drawing/2014/main" val="3959245010"/>
                    </a:ext>
                  </a:extLst>
                </a:gridCol>
              </a:tblGrid>
              <a:tr h="370840">
                <a:tc>
                  <a:txBody>
                    <a:bodyPr/>
                    <a:lstStyle/>
                    <a:p>
                      <a:pPr algn="ctr"/>
                      <a:r>
                        <a:rPr lang="en-US" dirty="0" smtClean="0">
                          <a:latin typeface="Georgia" panose="02040502050405020303" pitchFamily="18" charset="0"/>
                        </a:rPr>
                        <a:t>Bytes</a:t>
                      </a:r>
                      <a:endParaRPr lang="en-CA" dirty="0">
                        <a:latin typeface="Georgia" panose="02040502050405020303"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latin typeface="Georgia" panose="02040502050405020303" pitchFamily="18" charset="0"/>
                        </a:rPr>
                        <a:t>Signed</a:t>
                      </a:r>
                      <a:endParaRPr lang="en-CA"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latin typeface="Georgia" panose="02040502050405020303" pitchFamily="18" charset="0"/>
                        </a:rPr>
                        <a:t>Unsigned</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751122"/>
                  </a:ext>
                </a:extLst>
              </a:tr>
              <a:tr h="370840">
                <a:tc>
                  <a:txBody>
                    <a:bodyPr/>
                    <a:lstStyle/>
                    <a:p>
                      <a:pPr algn="ctr"/>
                      <a:r>
                        <a:rPr lang="en-US" dirty="0" smtClean="0">
                          <a:latin typeface="Georgia" panose="02040502050405020303" pitchFamily="18" charset="0"/>
                        </a:rPr>
                        <a:t>1</a:t>
                      </a:r>
                      <a:endParaRPr lang="en-CA" dirty="0">
                        <a:latin typeface="Georgia" panose="02040502050405020303"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57150">
                        <a:buNone/>
                      </a:pPr>
                      <a:r>
                        <a:rPr lang="en-CA" dirty="0" smtClean="0">
                          <a:latin typeface="Consolas" panose="020B0609020204030204" pitchFamily="49" charset="0"/>
                        </a:rPr>
                        <a:t>  int8_t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dirty="0" smtClean="0">
                          <a:latin typeface="Consolas" panose="020B0609020204030204" pitchFamily="49" charset="0"/>
                        </a:rPr>
                        <a:t>  uint8_t</a:t>
                      </a:r>
                      <a:endParaRPr lang="en-CA" dirty="0">
                        <a:latin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6268581"/>
                  </a:ext>
                </a:extLst>
              </a:tr>
              <a:tr h="370840">
                <a:tc>
                  <a:txBody>
                    <a:bodyPr/>
                    <a:lstStyle/>
                    <a:p>
                      <a:pPr algn="ctr"/>
                      <a:r>
                        <a:rPr lang="en-US" dirty="0" smtClean="0">
                          <a:latin typeface="Georgia" panose="02040502050405020303" pitchFamily="18" charset="0"/>
                        </a:rPr>
                        <a:t>2</a:t>
                      </a:r>
                      <a:endParaRPr lang="en-CA" dirty="0">
                        <a:latin typeface="Georgia" panose="02040502050405020303"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rPr>
                        <a:t> int16_t</a:t>
                      </a:r>
                    </a:p>
                  </a:txBody>
                  <a:tcPr>
                    <a:lnL w="12700" cap="flat" cmpd="sng" algn="ctr">
                      <a:solidFill>
                        <a:schemeClr val="tx1"/>
                      </a:solidFill>
                      <a:prstDash val="solid"/>
                      <a:round/>
                      <a:headEnd type="none" w="med" len="med"/>
                      <a:tailEnd type="none" w="med" len="med"/>
                    </a:lnL>
                  </a:tcPr>
                </a:tc>
                <a:tc>
                  <a:txBody>
                    <a:bodyPr/>
                    <a:lstStyle/>
                    <a:p>
                      <a:r>
                        <a:rPr lang="en-CA" dirty="0" smtClean="0">
                          <a:latin typeface="Consolas" panose="020B0609020204030204" pitchFamily="49" charset="0"/>
                        </a:rPr>
                        <a:t> uint16_t</a:t>
                      </a:r>
                      <a:endParaRPr lang="en-CA" dirty="0">
                        <a:latin typeface="Consolas" panose="020B0609020204030204" pitchFamily="49" charset="0"/>
                      </a:endParaRPr>
                    </a:p>
                  </a:txBody>
                  <a:tcPr/>
                </a:tc>
                <a:extLst>
                  <a:ext uri="{0D108BD9-81ED-4DB2-BD59-A6C34878D82A}">
                    <a16:rowId xmlns:a16="http://schemas.microsoft.com/office/drawing/2014/main" val="690530402"/>
                  </a:ext>
                </a:extLst>
              </a:tr>
              <a:tr h="370840">
                <a:tc>
                  <a:txBody>
                    <a:bodyPr/>
                    <a:lstStyle/>
                    <a:p>
                      <a:pPr algn="ctr"/>
                      <a:r>
                        <a:rPr lang="en-US" dirty="0" smtClean="0">
                          <a:latin typeface="Georgia" panose="02040502050405020303" pitchFamily="18" charset="0"/>
                        </a:rPr>
                        <a:t>4</a:t>
                      </a:r>
                      <a:endParaRPr lang="en-CA" dirty="0">
                        <a:latin typeface="Georgia" panose="02040502050405020303" pitchFamily="18" charset="0"/>
                      </a:endParaRPr>
                    </a:p>
                  </a:txBody>
                  <a:tcPr>
                    <a:lnR w="12700" cap="flat" cmpd="sng" algn="ctr">
                      <a:solidFill>
                        <a:schemeClr val="tx1"/>
                      </a:solidFill>
                      <a:prstDash val="solid"/>
                      <a:round/>
                      <a:headEnd type="none" w="med" len="med"/>
                      <a:tailEnd type="none" w="med" len="med"/>
                    </a:lnR>
                  </a:tcPr>
                </a:tc>
                <a:tc>
                  <a:txBody>
                    <a:bodyPr/>
                    <a:lstStyle/>
                    <a:p>
                      <a:r>
                        <a:rPr lang="en-CA" dirty="0" smtClean="0">
                          <a:latin typeface="Consolas" panose="020B0609020204030204" pitchFamily="49" charset="0"/>
                        </a:rPr>
                        <a:t> int32_t</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tc>
                  <a:txBody>
                    <a:bodyPr/>
                    <a:lstStyle/>
                    <a:p>
                      <a:r>
                        <a:rPr lang="en-CA" dirty="0" smtClean="0">
                          <a:latin typeface="Consolas" panose="020B0609020204030204" pitchFamily="49" charset="0"/>
                        </a:rPr>
                        <a:t> uint32_t</a:t>
                      </a:r>
                      <a:endParaRPr lang="en-CA" dirty="0">
                        <a:latin typeface="Consolas" panose="020B0609020204030204" pitchFamily="49" charset="0"/>
                      </a:endParaRPr>
                    </a:p>
                  </a:txBody>
                  <a:tcPr/>
                </a:tc>
                <a:extLst>
                  <a:ext uri="{0D108BD9-81ED-4DB2-BD59-A6C34878D82A}">
                    <a16:rowId xmlns:a16="http://schemas.microsoft.com/office/drawing/2014/main" val="2953836592"/>
                  </a:ext>
                </a:extLst>
              </a:tr>
              <a:tr h="370840">
                <a:tc>
                  <a:txBody>
                    <a:bodyPr/>
                    <a:lstStyle/>
                    <a:p>
                      <a:pPr algn="ctr"/>
                      <a:r>
                        <a:rPr lang="en-US" dirty="0" smtClean="0">
                          <a:latin typeface="Georgia" panose="02040502050405020303" pitchFamily="18" charset="0"/>
                        </a:rPr>
                        <a:t>8</a:t>
                      </a:r>
                      <a:endParaRPr lang="en-CA" dirty="0">
                        <a:latin typeface="Georgia" panose="02040502050405020303"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rPr>
                        <a:t> int64_t</a:t>
                      </a:r>
                    </a:p>
                  </a:txBody>
                  <a:tcPr>
                    <a:lnL w="12700" cap="flat" cmpd="sng" algn="ctr">
                      <a:solidFill>
                        <a:schemeClr val="tx1"/>
                      </a:solidFill>
                      <a:prstDash val="solid"/>
                      <a:round/>
                      <a:headEnd type="none" w="med" len="med"/>
                      <a:tailEnd type="none" w="med" len="med"/>
                    </a:lnL>
                  </a:tcPr>
                </a:tc>
                <a:tc>
                  <a:txBody>
                    <a:bodyPr/>
                    <a:lstStyle/>
                    <a:p>
                      <a:r>
                        <a:rPr lang="en-CA" dirty="0" smtClean="0">
                          <a:latin typeface="Consolas" panose="020B0609020204030204" pitchFamily="49" charset="0"/>
                        </a:rPr>
                        <a:t> uint64_t</a:t>
                      </a:r>
                      <a:endParaRPr lang="en-CA" dirty="0">
                        <a:latin typeface="Consolas" panose="020B0609020204030204" pitchFamily="49" charset="0"/>
                      </a:endParaRPr>
                    </a:p>
                  </a:txBody>
                  <a:tcPr/>
                </a:tc>
                <a:extLst>
                  <a:ext uri="{0D108BD9-81ED-4DB2-BD59-A6C34878D82A}">
                    <a16:rowId xmlns:a16="http://schemas.microsoft.com/office/drawing/2014/main" val="483163518"/>
                  </a:ext>
                </a:extLst>
              </a:tr>
            </a:tbl>
          </a:graphicData>
        </a:graphic>
      </p:graphicFrame>
    </p:spTree>
    <p:extLst>
      <p:ext uri="{BB962C8B-B14F-4D97-AF65-F5344CB8AC3E}">
        <p14:creationId xmlns:p14="http://schemas.microsoft.com/office/powerpoint/2010/main" val="2280601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representation of unsigned integers</a:t>
            </a:r>
            <a:endParaRPr lang="en-CA" dirty="0"/>
          </a:p>
          <a:p>
            <a:pPr lvl="1"/>
            <a:r>
              <a:rPr lang="en-CA" dirty="0" smtClean="0"/>
              <a:t>Know how to perform subtraction using 2’s complement</a:t>
            </a:r>
          </a:p>
          <a:p>
            <a:pPr lvl="2"/>
            <a:r>
              <a:rPr lang="en-CA" dirty="0" smtClean="0"/>
              <a:t>Similar to 10’s complement used a century ago</a:t>
            </a:r>
          </a:p>
          <a:p>
            <a:pPr lvl="1"/>
            <a:r>
              <a:rPr lang="en-CA" dirty="0" smtClean="0"/>
              <a:t>Understand that signed integers store negative numbers in their</a:t>
            </a:r>
            <a:br>
              <a:rPr lang="en-CA" dirty="0" smtClean="0"/>
            </a:br>
            <a:r>
              <a:rPr lang="en-CA" dirty="0" smtClean="0"/>
              <a:t>2’s complement representation</a:t>
            </a:r>
          </a:p>
          <a:p>
            <a:pPr lvl="1"/>
            <a:r>
              <a:rPr lang="en-CA" dirty="0" smtClean="0"/>
              <a:t>Know that </a:t>
            </a:r>
            <a:r>
              <a:rPr lang="en-CA" dirty="0" smtClean="0">
                <a:latin typeface="Consolas" panose="020B0609020204030204" pitchFamily="49" charset="0"/>
                <a:cs typeface="Consolas" panose="020B0609020204030204" pitchFamily="49" charset="0"/>
              </a:rPr>
              <a:t>char</a:t>
            </a:r>
            <a:r>
              <a:rPr lang="en-CA" dirty="0" smtClean="0"/>
              <a:t> is actually just an integer type</a:t>
            </a:r>
          </a:p>
          <a:p>
            <a:pPr lvl="2"/>
            <a:r>
              <a:rPr lang="en-CA" dirty="0" smtClean="0"/>
              <a:t>It can be interpreted as a printable character if necessary</a:t>
            </a:r>
          </a:p>
          <a:p>
            <a:pPr lvl="1"/>
            <a:r>
              <a:rPr lang="en-CA" dirty="0" smtClean="0"/>
              <a:t>Understand the ranges stored by </a:t>
            </a:r>
            <a:r>
              <a:rPr lang="en-CA" dirty="0" smtClean="0">
                <a:latin typeface="Consolas" panose="020B0609020204030204" pitchFamily="49" charset="0"/>
                <a:cs typeface="Consolas" panose="020B0609020204030204" pitchFamily="49" charset="0"/>
              </a:rPr>
              <a:t>char</a:t>
            </a:r>
            <a:r>
              <a:rPr lang="en-CA" dirty="0" smtClean="0"/>
              <a:t>, </a:t>
            </a:r>
            <a:r>
              <a:rPr lang="en-CA" dirty="0" smtClean="0">
                <a:latin typeface="Consolas" panose="020B0609020204030204" pitchFamily="49" charset="0"/>
                <a:cs typeface="Consolas" panose="020B0609020204030204" pitchFamily="49" charset="0"/>
              </a:rPr>
              <a:t>short</a:t>
            </a:r>
            <a:r>
              <a:rPr lang="en-CA" dirty="0" smtClean="0"/>
              <a:t>, </a:t>
            </a:r>
            <a:r>
              <a:rPr lang="en-CA" dirty="0" smtClean="0">
                <a:latin typeface="Consolas" panose="020B0609020204030204" pitchFamily="49" charset="0"/>
                <a:cs typeface="Consolas" panose="020B0609020204030204" pitchFamily="49" charset="0"/>
              </a:rPr>
              <a:t>int</a:t>
            </a:r>
            <a:r>
              <a:rPr lang="en-CA" dirty="0" smtClean="0"/>
              <a:t> and </a:t>
            </a:r>
            <a:r>
              <a:rPr lang="en-CA" dirty="0" smtClean="0">
                <a:latin typeface="Consolas" panose="020B0609020204030204" pitchFamily="49" charset="0"/>
                <a:cs typeface="Consolas" panose="020B0609020204030204" pitchFamily="49" charset="0"/>
              </a:rPr>
              <a:t>long</a:t>
            </a:r>
          </a:p>
          <a:p>
            <a:pPr lvl="1"/>
            <a:endParaRPr lang="en-CA" dirty="0" smtClean="0"/>
          </a:p>
        </p:txBody>
      </p:sp>
    </p:spTree>
    <p:extLst>
      <p:ext uri="{BB962C8B-B14F-4D97-AF65-F5344CB8AC3E}">
        <p14:creationId xmlns:p14="http://schemas.microsoft.com/office/powerpoint/2010/main" val="3571419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https://en.wikipedia.org/wiki/Integer_(computer_science</a:t>
            </a:r>
            <a:r>
              <a:rPr lang="en-CA" sz="1800" dirty="0" smtClean="0">
                <a:hlinkClick r:id="rId2"/>
              </a:rPr>
              <a:t>)</a:t>
            </a:r>
            <a:r>
              <a:rPr lang="en-CA" sz="1800" dirty="0" smtClean="0"/>
              <a:t> </a:t>
            </a:r>
          </a:p>
          <a:p>
            <a:pPr marL="0" indent="0">
              <a:buNone/>
            </a:pPr>
            <a:r>
              <a:rPr lang="en-CA" sz="1800" dirty="0"/>
              <a:t>	</a:t>
            </a:r>
            <a:r>
              <a:rPr lang="en-CA" sz="1800" dirty="0">
                <a:hlinkClick r:id="rId3"/>
              </a:rPr>
              <a:t>https://</a:t>
            </a:r>
            <a:r>
              <a:rPr lang="en-CA" sz="1800" dirty="0" smtClean="0">
                <a:hlinkClick r:id="rId3"/>
              </a:rPr>
              <a:t>en.wikipedia.org/wiki/Two%27s_complement</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Theresa </a:t>
            </a:r>
            <a:r>
              <a:rPr lang="en-CA" sz="1800" dirty="0" err="1"/>
              <a:t>DeCola</a:t>
            </a:r>
            <a:r>
              <a:rPr lang="en-CA" sz="1800" dirty="0"/>
              <a:t> </a:t>
            </a:r>
            <a:r>
              <a:rPr lang="en-CA" sz="1800" smtClean="0"/>
              <a:t>and Charlie Liu.</a:t>
            </a:r>
            <a:endParaRPr lang="en-CA" sz="1800" dirty="0" smtClean="0"/>
          </a:p>
        </p:txBody>
      </p:sp>
    </p:spTree>
    <p:extLst>
      <p:ext uri="{BB962C8B-B14F-4D97-AF65-F5344CB8AC3E}">
        <p14:creationId xmlns:p14="http://schemas.microsoft.com/office/powerpoint/2010/main" val="62299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representations</a:t>
            </a:r>
            <a:endParaRPr lang="en-CA" dirty="0"/>
          </a:p>
        </p:txBody>
      </p:sp>
      <p:sp>
        <p:nvSpPr>
          <p:cNvPr id="3" name="Content Placeholder 2"/>
          <p:cNvSpPr>
            <a:spLocks noGrp="1"/>
          </p:cNvSpPr>
          <p:nvPr>
            <p:ph idx="1"/>
          </p:nvPr>
        </p:nvSpPr>
        <p:spPr/>
        <p:txBody>
          <a:bodyPr/>
          <a:lstStyle/>
          <a:p>
            <a:r>
              <a:rPr lang="en-CA" dirty="0" smtClean="0"/>
              <a:t>We have already described binary numbers</a:t>
            </a:r>
          </a:p>
          <a:p>
            <a:pPr lvl="1"/>
            <a:r>
              <a:rPr lang="en-CA" dirty="0" smtClean="0"/>
              <a:t>On the computer, all integers are stored in binary</a:t>
            </a:r>
          </a:p>
          <a:p>
            <a:pPr lvl="1"/>
            <a:r>
              <a:rPr lang="en-CA" dirty="0" smtClean="0"/>
              <a:t>Thus, to store each of these numbers, we must store the corresponding binary digits (bits):</a:t>
            </a:r>
          </a:p>
          <a:p>
            <a:pPr marL="457200" lvl="1" indent="0">
              <a:buNone/>
            </a:pPr>
            <a:r>
              <a:rPr lang="en-CA" sz="1800" dirty="0" smtClean="0">
                <a:latin typeface="Consolas" panose="020B0609020204030204" pitchFamily="49" charset="0"/>
                <a:cs typeface="Consolas" panose="020B0609020204030204" pitchFamily="49" charset="0"/>
              </a:rPr>
              <a:t>	        3	                           11		 2</a:t>
            </a:r>
          </a:p>
          <a:p>
            <a:pPr marL="457200" lvl="1" indent="0">
              <a:buNone/>
            </a:pPr>
            <a:r>
              <a:rPr lang="en-CA" sz="1800" dirty="0" smtClean="0">
                <a:latin typeface="Consolas" panose="020B0609020204030204" pitchFamily="49" charset="0"/>
                <a:cs typeface="Consolas" panose="020B0609020204030204" pitchFamily="49" charset="0"/>
              </a:rPr>
              <a:t>	       42 	                       101010		 6</a:t>
            </a:r>
          </a:p>
          <a:p>
            <a:pPr marL="45720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616</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1001101000		10</a:t>
            </a:r>
          </a:p>
          <a:p>
            <a:pPr marL="45720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299792458</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10001110111100111100001001010		29</a:t>
            </a:r>
          </a:p>
          <a:p>
            <a:pPr marL="457200" lvl="1" indent="0">
              <a:buNone/>
            </a:pPr>
            <a:endParaRPr lang="en-CA" sz="1800" dirty="0">
              <a:latin typeface="Consolas" panose="020B0609020204030204" pitchFamily="49" charset="0"/>
              <a:cs typeface="Consolas" panose="020B0609020204030204" pitchFamily="49" charset="0"/>
            </a:endParaRPr>
          </a:p>
          <a:p>
            <a:pPr lvl="1"/>
            <a:r>
              <a:rPr lang="en-CA" dirty="0" smtClean="0">
                <a:solidFill>
                  <a:prstClr val="black"/>
                </a:solidFill>
              </a:rPr>
              <a:t>To store a googol (</a:t>
            </a:r>
            <a:r>
              <a:rPr lang="en-CA" dirty="0" smtClean="0">
                <a:solidFill>
                  <a:prstClr val="black"/>
                </a:solidFill>
                <a:latin typeface="Times New Roman" panose="02020603050405020304" pitchFamily="18" charset="0"/>
                <a:cs typeface="Times New Roman" panose="02020603050405020304" pitchFamily="18" charset="0"/>
              </a:rPr>
              <a:t>10</a:t>
            </a:r>
            <a:r>
              <a:rPr lang="en-CA" baseline="30000" dirty="0" smtClean="0">
                <a:solidFill>
                  <a:prstClr val="black"/>
                </a:solidFill>
                <a:latin typeface="Times New Roman" panose="02020603050405020304" pitchFamily="18" charset="0"/>
                <a:cs typeface="Times New Roman" panose="02020603050405020304" pitchFamily="18" charset="0"/>
              </a:rPr>
              <a:t>100</a:t>
            </a:r>
            <a:r>
              <a:rPr lang="en-CA" dirty="0" smtClean="0">
                <a:solidFill>
                  <a:prstClr val="black"/>
                </a:solidFill>
              </a:rPr>
              <a:t>), we must store </a:t>
            </a:r>
            <a:r>
              <a:rPr lang="en-CA" dirty="0" smtClean="0">
                <a:solidFill>
                  <a:prstClr val="black"/>
                </a:solidFill>
                <a:latin typeface="Times New Roman" panose="02020603050405020304" pitchFamily="18" charset="0"/>
                <a:cs typeface="Times New Roman" panose="02020603050405020304" pitchFamily="18" charset="0"/>
              </a:rPr>
              <a:t>333</a:t>
            </a:r>
            <a:r>
              <a:rPr lang="en-CA" dirty="0" smtClean="0">
                <a:solidFill>
                  <a:prstClr val="black"/>
                </a:solidFill>
              </a:rPr>
              <a:t> bits:</a:t>
            </a:r>
          </a:p>
          <a:p>
            <a:pPr marL="857250" lvl="2" indent="0">
              <a:buNone/>
            </a:pPr>
            <a:r>
              <a:rPr lang="en-CA" dirty="0" smtClean="0">
                <a:solidFill>
                  <a:prstClr val="black"/>
                </a:solidFill>
                <a:latin typeface="Consolas" panose="020B0609020204030204" pitchFamily="49" charset="0"/>
                <a:cs typeface="Consolas" panose="020B0609020204030204" pitchFamily="49" charset="0"/>
              </a:rPr>
              <a:t>10010010010011010110100100101100101001100001101111100111…01011000010110010011110000100110001001100111000001011111…10011100010101100111001000000100011100010000100011010011…11100101010101011001001000011000010001010100000101110100…01111000100000000000000000000000000000000000000000000000…00000000000000000000000000000000000000000000000000000</a:t>
            </a:r>
          </a:p>
          <a:p>
            <a:pPr marL="457200" lvl="1" indent="0">
              <a:buNone/>
            </a:pP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Storage</a:t>
            </a:r>
            <a:endParaRPr lang="en-CA" dirty="0"/>
          </a:p>
        </p:txBody>
      </p:sp>
      <p:sp>
        <p:nvSpPr>
          <p:cNvPr id="3" name="Content Placeholder 2"/>
          <p:cNvSpPr>
            <a:spLocks noGrp="1"/>
          </p:cNvSpPr>
          <p:nvPr>
            <p:ph idx="1"/>
          </p:nvPr>
        </p:nvSpPr>
        <p:spPr/>
        <p:txBody>
          <a:bodyPr/>
          <a:lstStyle/>
          <a:p>
            <a:r>
              <a:rPr lang="en-CA" dirty="0" smtClean="0"/>
              <a:t>Do we store as many bits as are necessary?</a:t>
            </a:r>
          </a:p>
          <a:p>
            <a:pPr lvl="1"/>
            <a:r>
              <a:rPr lang="en-CA" dirty="0" smtClean="0"/>
              <a:t>You could, but this would be exceedingly difficult to manage</a:t>
            </a:r>
          </a:p>
          <a:p>
            <a:pPr lvl="1"/>
            <a:endParaRPr lang="en-CA" dirty="0"/>
          </a:p>
          <a:p>
            <a:r>
              <a:rPr lang="en-CA" dirty="0" smtClean="0"/>
              <a:t>Instead, each primitive data type has a fixed amount of storage</a:t>
            </a:r>
          </a:p>
          <a:p>
            <a:pPr lvl="1"/>
            <a:r>
              <a:rPr lang="en-CA" dirty="0" smtClean="0"/>
              <a:t>8 bits are defined as 1 byte</a:t>
            </a:r>
          </a:p>
          <a:p>
            <a:pPr lvl="1"/>
            <a:r>
              <a:rPr lang="en-CA" dirty="0" smtClean="0"/>
              <a:t>All data types are an integral number of bytes</a:t>
            </a:r>
          </a:p>
          <a:p>
            <a:pPr lvl="2"/>
            <a:r>
              <a:rPr lang="en-CA" dirty="0" smtClean="0"/>
              <a:t>Usually </a:t>
            </a:r>
            <a:r>
              <a:rPr lang="en-CA" dirty="0" smtClean="0">
                <a:latin typeface="Times New Roman" panose="02020603050405020304" pitchFamily="18" charset="0"/>
                <a:cs typeface="Times New Roman" panose="02020603050405020304" pitchFamily="18" charset="0"/>
              </a:rPr>
              <a:t>1</a:t>
            </a:r>
            <a:r>
              <a:rPr lang="en-CA" dirty="0" smtClean="0"/>
              <a:t>, </a:t>
            </a:r>
            <a:r>
              <a:rPr lang="en-CA" dirty="0" smtClean="0">
                <a:latin typeface="Times New Roman" panose="02020603050405020304" pitchFamily="18" charset="0"/>
                <a:cs typeface="Times New Roman" panose="02020603050405020304" pitchFamily="18" charset="0"/>
              </a:rPr>
              <a:t>2</a:t>
            </a:r>
            <a:r>
              <a:rPr lang="en-CA" dirty="0" smtClean="0"/>
              <a:t>, </a:t>
            </a:r>
            <a:r>
              <a:rPr lang="en-CA" dirty="0" smtClean="0">
                <a:latin typeface="Times New Roman" panose="02020603050405020304" pitchFamily="18" charset="0"/>
                <a:cs typeface="Times New Roman" panose="02020603050405020304" pitchFamily="18" charset="0"/>
              </a:rPr>
              <a:t>4</a:t>
            </a:r>
            <a:r>
              <a:rPr lang="en-CA" dirty="0" smtClean="0"/>
              <a:t>, </a:t>
            </a:r>
            <a:r>
              <a:rPr lang="en-CA" dirty="0" smtClean="0">
                <a:latin typeface="Times New Roman" panose="02020603050405020304" pitchFamily="18" charset="0"/>
                <a:cs typeface="Times New Roman" panose="02020603050405020304" pitchFamily="18" charset="0"/>
              </a:rPr>
              <a:t>8</a:t>
            </a:r>
            <a:r>
              <a:rPr lang="en-CA" dirty="0" smtClean="0"/>
              <a:t> or </a:t>
            </a:r>
            <a:r>
              <a:rPr lang="en-CA" dirty="0" smtClean="0">
                <a:latin typeface="Times New Roman" panose="02020603050405020304" pitchFamily="18" charset="0"/>
                <a:cs typeface="Times New Roman" panose="02020603050405020304" pitchFamily="18" charset="0"/>
              </a:rPr>
              <a:t>16</a:t>
            </a:r>
            <a:r>
              <a:rPr lang="en-CA" dirty="0" smtClean="0"/>
              <a:t> bytes</a:t>
            </a:r>
          </a:p>
          <a:p>
            <a:pPr lvl="2"/>
            <a:r>
              <a:rPr lang="en-CA" dirty="0" smtClean="0"/>
              <a:t>Because we use binary, powers of 2 are very common:</a:t>
            </a:r>
          </a:p>
        </p:txBody>
      </p:sp>
      <p:graphicFrame>
        <p:nvGraphicFramePr>
          <p:cNvPr id="4" name="Table 3"/>
          <p:cNvGraphicFramePr>
            <a:graphicFrameLocks noGrp="1"/>
          </p:cNvGraphicFramePr>
          <p:nvPr>
            <p:extLst>
              <p:ext uri="{D42A27DB-BD31-4B8C-83A1-F6EECF244321}">
                <p14:modId xmlns:p14="http://schemas.microsoft.com/office/powerpoint/2010/main" val="3378293767"/>
              </p:ext>
            </p:extLst>
          </p:nvPr>
        </p:nvGraphicFramePr>
        <p:xfrm>
          <a:off x="2195736" y="4581128"/>
          <a:ext cx="4464495" cy="2194560"/>
        </p:xfrm>
        <a:graphic>
          <a:graphicData uri="http://schemas.openxmlformats.org/drawingml/2006/table">
            <a:tbl>
              <a:tblPr>
                <a:tableStyleId>{2D5ABB26-0587-4C30-8999-92F81FD0307C}</a:tableStyleId>
              </a:tblPr>
              <a:tblGrid>
                <a:gridCol w="1488165">
                  <a:extLst>
                    <a:ext uri="{9D8B030D-6E8A-4147-A177-3AD203B41FA5}">
                      <a16:colId xmlns:a16="http://schemas.microsoft.com/office/drawing/2014/main" val="20000"/>
                    </a:ext>
                  </a:extLst>
                </a:gridCol>
                <a:gridCol w="1488165">
                  <a:extLst>
                    <a:ext uri="{9D8B030D-6E8A-4147-A177-3AD203B41FA5}">
                      <a16:colId xmlns:a16="http://schemas.microsoft.com/office/drawing/2014/main" val="20001"/>
                    </a:ext>
                  </a:extLst>
                </a:gridCol>
                <a:gridCol w="1488165">
                  <a:extLst>
                    <a:ext uri="{9D8B030D-6E8A-4147-A177-3AD203B41FA5}">
                      <a16:colId xmlns:a16="http://schemas.microsoft.com/office/drawing/2014/main" val="20002"/>
                    </a:ext>
                  </a:extLst>
                </a:gridCol>
              </a:tblGrid>
              <a:tr h="27816">
                <a:tc>
                  <a:txBody>
                    <a:bodyPr/>
                    <a:lstStyle/>
                    <a:p>
                      <a:pPr algn="ctr"/>
                      <a:r>
                        <a:rPr lang="en-CA" sz="1800" b="1" dirty="0" smtClean="0">
                          <a:latin typeface="Georgia" panose="02040502050405020303" pitchFamily="18" charset="0"/>
                        </a:rPr>
                        <a:t>Exponent</a:t>
                      </a:r>
                      <a:endParaRPr lang="en-CA" sz="1800" b="1" dirty="0">
                        <a:latin typeface="Georgia" panose="02040502050405020303" pitchFamily="18"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latin typeface="Georgia" panose="02040502050405020303" pitchFamily="18" charset="0"/>
                        </a:rPr>
                        <a:t>Decimal</a:t>
                      </a:r>
                      <a:endParaRPr lang="en-CA" sz="1800" b="1" dirty="0">
                        <a:latin typeface="Georgia" panose="02040502050405020303" pitchFamily="18"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latin typeface="Georgia" panose="02040502050405020303" pitchFamily="18" charset="0"/>
                        </a:rPr>
                        <a:t>Binary</a:t>
                      </a:r>
                      <a:endParaRPr lang="en-CA" sz="1800" b="1" dirty="0">
                        <a:latin typeface="Georgia" panose="02040502050405020303" pitchFamily="18"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1246">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baseline="30000" dirty="0" smtClean="0">
                          <a:latin typeface="Times New Roman" panose="02020603050405020304" pitchFamily="18" charset="0"/>
                          <a:cs typeface="Times New Roman" panose="02020603050405020304" pitchFamily="18" charset="0"/>
                        </a:rPr>
                        <a:t>0</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r>
                        <a:rPr lang="en-CA" sz="1800" dirty="0" smtClean="0">
                          <a:latin typeface="Times New Roman" panose="02020603050405020304" pitchFamily="18" charset="0"/>
                          <a:cs typeface="Times New Roman" panose="02020603050405020304" pitchFamily="18" charset="0"/>
                        </a:rPr>
                        <a:t>  1</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r>
                        <a:rPr lang="en-CA" sz="1800" dirty="0" smtClean="0">
                          <a:latin typeface="Consolas" panose="020B0609020204030204" pitchFamily="49" charset="0"/>
                          <a:cs typeface="Consolas" panose="020B0609020204030204" pitchFamily="49" charset="0"/>
                        </a:rPr>
                        <a:t>      1</a:t>
                      </a:r>
                      <a:endParaRPr lang="en-CA" sz="1800" dirty="0">
                        <a:latin typeface="Consolas" panose="020B0609020204030204" pitchFamily="49" charset="0"/>
                        <a:cs typeface="Consolas" panose="020B0609020204030204" pitchFamily="49" charset="0"/>
                      </a:endParaRP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21246">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baseline="30000" dirty="0" smtClean="0">
                          <a:latin typeface="Times New Roman" panose="02020603050405020304" pitchFamily="18" charset="0"/>
                          <a:cs typeface="Times New Roman" panose="02020603050405020304" pitchFamily="18" charset="0"/>
                        </a:rPr>
                        <a:t>1</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2</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Consolas" panose="020B0609020204030204" pitchFamily="49" charset="0"/>
                          <a:cs typeface="Consolas" panose="020B0609020204030204" pitchFamily="49" charset="0"/>
                        </a:rPr>
                        <a:t>     10</a:t>
                      </a:r>
                      <a:endParaRPr lang="en-CA" sz="1800" dirty="0">
                        <a:latin typeface="Consolas" panose="020B0609020204030204" pitchFamily="49" charset="0"/>
                        <a:cs typeface="Consolas" panose="020B0609020204030204" pitchFamily="49" charset="0"/>
                      </a:endParaRPr>
                    </a:p>
                  </a:txBody>
                  <a:tcPr marL="0" marR="0" marT="0" marB="0"/>
                </a:tc>
                <a:extLst>
                  <a:ext uri="{0D108BD9-81ED-4DB2-BD59-A6C34878D82A}">
                    <a16:rowId xmlns:a16="http://schemas.microsoft.com/office/drawing/2014/main" val="10002"/>
                  </a:ext>
                </a:extLst>
              </a:tr>
              <a:tr h="221246">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baseline="30000" dirty="0" smtClean="0">
                          <a:latin typeface="Times New Roman" panose="02020603050405020304" pitchFamily="18" charset="0"/>
                          <a:cs typeface="Times New Roman" panose="02020603050405020304" pitchFamily="18" charset="0"/>
                        </a:rPr>
                        <a:t>2</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4</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Consolas" panose="020B0609020204030204" pitchFamily="49" charset="0"/>
                          <a:cs typeface="Consolas" panose="020B0609020204030204" pitchFamily="49" charset="0"/>
                        </a:rPr>
                        <a:t>    100</a:t>
                      </a:r>
                      <a:endParaRPr lang="en-CA" sz="1800" dirty="0">
                        <a:latin typeface="Consolas" panose="020B0609020204030204" pitchFamily="49" charset="0"/>
                        <a:cs typeface="Consolas" panose="020B0609020204030204" pitchFamily="49" charset="0"/>
                      </a:endParaRPr>
                    </a:p>
                  </a:txBody>
                  <a:tcPr marL="0" marR="0" marT="0" marB="0"/>
                </a:tc>
                <a:extLst>
                  <a:ext uri="{0D108BD9-81ED-4DB2-BD59-A6C34878D82A}">
                    <a16:rowId xmlns:a16="http://schemas.microsoft.com/office/drawing/2014/main" val="10003"/>
                  </a:ext>
                </a:extLst>
              </a:tr>
              <a:tr h="221246">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baseline="30000" dirty="0" smtClean="0">
                          <a:latin typeface="Times New Roman" panose="02020603050405020304" pitchFamily="18" charset="0"/>
                          <a:cs typeface="Times New Roman" panose="02020603050405020304" pitchFamily="18" charset="0"/>
                        </a:rPr>
                        <a:t>3</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8</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Consolas" panose="020B0609020204030204" pitchFamily="49" charset="0"/>
                          <a:cs typeface="Consolas" panose="020B0609020204030204" pitchFamily="49" charset="0"/>
                        </a:rPr>
                        <a:t>   1000</a:t>
                      </a:r>
                      <a:endParaRPr lang="en-CA" sz="1800" dirty="0">
                        <a:latin typeface="Consolas" panose="020B0609020204030204" pitchFamily="49" charset="0"/>
                        <a:cs typeface="Consolas" panose="020B0609020204030204" pitchFamily="49" charset="0"/>
                      </a:endParaRPr>
                    </a:p>
                  </a:txBody>
                  <a:tcPr marL="0" marR="0" marT="0" marB="0"/>
                </a:tc>
                <a:extLst>
                  <a:ext uri="{0D108BD9-81ED-4DB2-BD59-A6C34878D82A}">
                    <a16:rowId xmlns:a16="http://schemas.microsoft.com/office/drawing/2014/main" val="10004"/>
                  </a:ext>
                </a:extLst>
              </a:tr>
              <a:tr h="221246">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baseline="30000" dirty="0" smtClean="0">
                          <a:latin typeface="Times New Roman" panose="02020603050405020304" pitchFamily="18" charset="0"/>
                          <a:cs typeface="Times New Roman" panose="02020603050405020304" pitchFamily="18" charset="0"/>
                        </a:rPr>
                        <a:t>4</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16</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Consolas" panose="020B0609020204030204" pitchFamily="49" charset="0"/>
                          <a:cs typeface="Consolas" panose="020B0609020204030204" pitchFamily="49" charset="0"/>
                        </a:rPr>
                        <a:t>  10000</a:t>
                      </a:r>
                      <a:endParaRPr lang="en-CA" sz="1800" dirty="0">
                        <a:latin typeface="Consolas" panose="020B0609020204030204" pitchFamily="49" charset="0"/>
                        <a:cs typeface="Consolas" panose="020B0609020204030204" pitchFamily="49" charset="0"/>
                      </a:endParaRPr>
                    </a:p>
                  </a:txBody>
                  <a:tcPr marL="0" marR="0" marT="0" marB="0"/>
                </a:tc>
                <a:extLst>
                  <a:ext uri="{0D108BD9-81ED-4DB2-BD59-A6C34878D82A}">
                    <a16:rowId xmlns:a16="http://schemas.microsoft.com/office/drawing/2014/main" val="10005"/>
                  </a:ext>
                </a:extLst>
              </a:tr>
              <a:tr h="49129">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baseline="30000" dirty="0" smtClean="0">
                          <a:latin typeface="Times New Roman" panose="02020603050405020304" pitchFamily="18" charset="0"/>
                          <a:cs typeface="Times New Roman" panose="02020603050405020304" pitchFamily="18" charset="0"/>
                        </a:rPr>
                        <a:t>5</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32</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Consolas" panose="020B0609020204030204" pitchFamily="49" charset="0"/>
                          <a:cs typeface="Consolas" panose="020B0609020204030204" pitchFamily="49" charset="0"/>
                        </a:rPr>
                        <a:t> 100000</a:t>
                      </a:r>
                      <a:endParaRPr lang="en-CA" sz="1800" dirty="0">
                        <a:latin typeface="Consolas" panose="020B0609020204030204" pitchFamily="49" charset="0"/>
                        <a:cs typeface="Consolas" panose="020B0609020204030204" pitchFamily="49" charset="0"/>
                      </a:endParaRPr>
                    </a:p>
                  </a:txBody>
                  <a:tcPr marL="0" marR="0" marT="0" marB="0"/>
                </a:tc>
                <a:extLst>
                  <a:ext uri="{0D108BD9-81ED-4DB2-BD59-A6C34878D82A}">
                    <a16:rowId xmlns:a16="http://schemas.microsoft.com/office/drawing/2014/main" val="10006"/>
                  </a:ext>
                </a:extLst>
              </a:tr>
              <a:tr h="221246">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baseline="30000" dirty="0" smtClean="0">
                          <a:latin typeface="Times New Roman" panose="02020603050405020304" pitchFamily="18" charset="0"/>
                          <a:cs typeface="Times New Roman" panose="02020603050405020304" pitchFamily="18" charset="0"/>
                        </a:rPr>
                        <a:t>6</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algn="ctr"/>
                      <a:r>
                        <a:rPr lang="en-CA" sz="1800" dirty="0" smtClean="0">
                          <a:latin typeface="Times New Roman" panose="02020603050405020304" pitchFamily="18" charset="0"/>
                          <a:cs typeface="Times New Roman" panose="02020603050405020304" pitchFamily="18" charset="0"/>
                        </a:rPr>
                        <a:t>64</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algn="ctr"/>
                      <a:r>
                        <a:rPr lang="en-CA" sz="1800" dirty="0" smtClean="0">
                          <a:latin typeface="Consolas" panose="020B0609020204030204" pitchFamily="49" charset="0"/>
                          <a:cs typeface="Consolas" panose="020B0609020204030204" pitchFamily="49" charset="0"/>
                        </a:rPr>
                        <a:t>1000000</a:t>
                      </a:r>
                      <a:endParaRPr lang="en-CA" sz="1800" dirty="0">
                        <a:latin typeface="Consolas" panose="020B0609020204030204" pitchFamily="49" charset="0"/>
                        <a:cs typeface="Consolas" panose="020B0609020204030204" pitchFamily="49" charset="0"/>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671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unsigned int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A variable is declared </a:t>
            </a:r>
            <a:r>
              <a:rPr lang="en-CA" dirty="0" smtClean="0">
                <a:latin typeface="Consolas" panose="020B0609020204030204" pitchFamily="49" charset="0"/>
                <a:cs typeface="Consolas" panose="020B0609020204030204" pitchFamily="49" charset="0"/>
              </a:rPr>
              <a:t>unsigned int</a:t>
            </a:r>
            <a:r>
              <a:rPr lang="en-CA" dirty="0" smtClean="0"/>
              <a:t> is allocated four bytes</a:t>
            </a:r>
          </a:p>
          <a:p>
            <a:pPr lvl="1"/>
            <a:r>
              <a:rPr lang="en-CA" dirty="0" smtClean="0">
                <a:latin typeface="Times New Roman" panose="02020603050405020304" pitchFamily="18" charset="0"/>
                <a:cs typeface="Times New Roman" panose="02020603050405020304" pitchFamily="18" charset="0"/>
              </a:rPr>
              <a:t>4 bytes</a:t>
            </a:r>
            <a:r>
              <a:rPr lang="en-CA" dirty="0" smtClean="0"/>
              <a:t> is </a:t>
            </a:r>
            <a:r>
              <a:rPr lang="en-CA" dirty="0">
                <a:latin typeface="Times New Roman" panose="02020603050405020304" pitchFamily="18" charset="0"/>
                <a:cs typeface="Times New Roman" panose="02020603050405020304" pitchFamily="18" charset="0"/>
              </a:rPr>
              <a:t>4 × </a:t>
            </a:r>
            <a:r>
              <a:rPr lang="en-CA" dirty="0" smtClean="0">
                <a:latin typeface="Times New Roman" panose="02020603050405020304" pitchFamily="18" charset="0"/>
                <a:cs typeface="Times New Roman" panose="02020603050405020304" pitchFamily="18" charset="0"/>
              </a:rPr>
              <a:t>8 = 32 bits</a:t>
            </a:r>
          </a:p>
          <a:p>
            <a:pPr lvl="1"/>
            <a:r>
              <a:rPr lang="en-CA" dirty="0" smtClean="0">
                <a:latin typeface="Times New Roman" panose="02020603050405020304" pitchFamily="18" charset="0"/>
                <a:cs typeface="Times New Roman" panose="02020603050405020304" pitchFamily="18" charset="0"/>
              </a:rPr>
              <a:t>32</a:t>
            </a:r>
            <a:r>
              <a:rPr lang="en-CA" dirty="0" smtClean="0"/>
              <a:t> different </a:t>
            </a:r>
            <a:r>
              <a:rPr lang="en-CA" dirty="0" smtClean="0">
                <a:latin typeface="Consolas" panose="020B0609020204030204" pitchFamily="49" charset="0"/>
                <a:cs typeface="Consolas" panose="020B0609020204030204" pitchFamily="49" charset="0"/>
              </a:rPr>
              <a:t>1</a:t>
            </a:r>
            <a:r>
              <a:rPr lang="en-CA" dirty="0" smtClean="0"/>
              <a:t>s and </a:t>
            </a:r>
            <a:r>
              <a:rPr lang="en-CA" dirty="0" smtClean="0">
                <a:latin typeface="Consolas" panose="020B0609020204030204" pitchFamily="49" charset="0"/>
                <a:cs typeface="Consolas" panose="020B0609020204030204" pitchFamily="49" charset="0"/>
              </a:rPr>
              <a:t>0</a:t>
            </a:r>
            <a:r>
              <a:rPr lang="en-CA" dirty="0" smtClean="0"/>
              <a:t>s can be stored</a:t>
            </a:r>
          </a:p>
          <a:p>
            <a:pPr lvl="1"/>
            <a:r>
              <a:rPr lang="en-CA" dirty="0" smtClean="0"/>
              <a:t>The smallest and largest:</a:t>
            </a:r>
          </a:p>
          <a:p>
            <a:pPr marL="914400" lvl="2" indent="0">
              <a:buNone/>
            </a:pPr>
            <a:r>
              <a:rPr lang="en-CA" sz="2000" dirty="0" smtClean="0">
                <a:latin typeface="Consolas" panose="020B0609020204030204" pitchFamily="49" charset="0"/>
                <a:cs typeface="Consolas" panose="020B0609020204030204" pitchFamily="49" charset="0"/>
              </a:rPr>
              <a:t>00000000000000000000000000000000</a:t>
            </a:r>
          </a:p>
          <a:p>
            <a:pPr marL="914400" lvl="2" indent="0">
              <a:buNone/>
            </a:pPr>
            <a:r>
              <a:rPr lang="en-CA" sz="2000" dirty="0" smtClean="0">
                <a:latin typeface="Consolas" panose="020B0609020204030204" pitchFamily="49" charset="0"/>
                <a:cs typeface="Consolas" panose="020B0609020204030204" pitchFamily="49" charset="0"/>
              </a:rPr>
              <a:t>11111111111111111111111111111111</a:t>
            </a:r>
          </a:p>
          <a:p>
            <a:pPr lvl="1"/>
            <a:r>
              <a:rPr lang="en-CA" dirty="0" smtClean="0">
                <a:solidFill>
                  <a:prstClr val="black"/>
                </a:solidFill>
              </a:rPr>
              <a:t>The smallest represents </a:t>
            </a:r>
            <a:r>
              <a:rPr lang="en-CA" dirty="0" smtClean="0">
                <a:solidFill>
                  <a:prstClr val="black"/>
                </a:solidFill>
                <a:latin typeface="Times New Roman" panose="02020603050405020304" pitchFamily="18" charset="0"/>
                <a:cs typeface="Times New Roman" panose="02020603050405020304" pitchFamily="18" charset="0"/>
              </a:rPr>
              <a:t>0</a:t>
            </a:r>
          </a:p>
          <a:p>
            <a:pPr lvl="1"/>
            <a:r>
              <a:rPr lang="en-CA" dirty="0" smtClean="0">
                <a:solidFill>
                  <a:prstClr val="black"/>
                </a:solidFill>
              </a:rPr>
              <a:t>The largest is one less than </a:t>
            </a:r>
          </a:p>
          <a:p>
            <a:pPr lvl="1"/>
            <a:endParaRPr lang="en-CA" dirty="0">
              <a:solidFill>
                <a:prstClr val="black"/>
              </a:solidFill>
            </a:endParaRPr>
          </a:p>
          <a:p>
            <a:pPr lvl="1"/>
            <a:endParaRPr lang="en-CA" dirty="0" smtClean="0">
              <a:solidFill>
                <a:prstClr val="black"/>
              </a:solidFill>
            </a:endParaRPr>
          </a:p>
          <a:p>
            <a:pPr lvl="1"/>
            <a:r>
              <a:rPr lang="en-CA" dirty="0" smtClean="0">
                <a:solidFill>
                  <a:prstClr val="black"/>
                </a:solidFill>
              </a:rPr>
              <a:t>This equals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32</a:t>
            </a:r>
            <a:r>
              <a:rPr lang="en-CA" dirty="0" smtClean="0">
                <a:solidFill>
                  <a:prstClr val="black"/>
                </a:solidFill>
              </a:rPr>
              <a:t>, thus, the largest value that can be stored as an </a:t>
            </a:r>
            <a:r>
              <a:rPr lang="en-CA" dirty="0" smtClean="0">
                <a:solidFill>
                  <a:prstClr val="black"/>
                </a:solidFill>
                <a:latin typeface="Consolas" panose="020B0609020204030204" pitchFamily="49" charset="0"/>
                <a:cs typeface="Consolas" panose="020B0609020204030204" pitchFamily="49" charset="0"/>
              </a:rPr>
              <a:t>unsigned int</a:t>
            </a:r>
            <a:r>
              <a:rPr lang="en-CA" dirty="0" smtClean="0">
                <a:solidFill>
                  <a:prstClr val="black"/>
                </a:solidFill>
              </a:rPr>
              <a:t> is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32</a:t>
            </a:r>
            <a:r>
              <a:rPr lang="en-CA" dirty="0" smtClean="0">
                <a:solidFill>
                  <a:prstClr val="black"/>
                </a:solidFill>
                <a:latin typeface="Times New Roman" panose="02020603050405020304" pitchFamily="18" charset="0"/>
                <a:cs typeface="Times New Roman" panose="02020603050405020304" pitchFamily="18" charset="0"/>
              </a:rPr>
              <a:t> – 1</a:t>
            </a:r>
            <a:r>
              <a:rPr lang="en-CA" dirty="0">
                <a:solidFill>
                  <a:prstClr val="black"/>
                </a:solidFill>
                <a:latin typeface="Times New Roman" panose="02020603050405020304" pitchFamily="18" charset="0"/>
                <a:cs typeface="Times New Roman" panose="02020603050405020304" pitchFamily="18" charset="0"/>
              </a:rPr>
              <a:t> = </a:t>
            </a:r>
            <a:r>
              <a:rPr lang="en-CA" dirty="0" smtClean="0">
                <a:solidFill>
                  <a:prstClr val="black"/>
                </a:solidFill>
                <a:latin typeface="Times New Roman" panose="02020603050405020304" pitchFamily="18" charset="0"/>
                <a:cs typeface="Times New Roman" panose="02020603050405020304" pitchFamily="18" charset="0"/>
              </a:rPr>
              <a:t>4294967295</a:t>
            </a:r>
          </a:p>
          <a:p>
            <a:pPr lvl="2"/>
            <a:r>
              <a:rPr lang="en-CA" dirty="0" smtClean="0">
                <a:solidFill>
                  <a:prstClr val="black"/>
                </a:solidFill>
              </a:rPr>
              <a:t>Approximately 4 billion</a:t>
            </a:r>
            <a:endParaRPr lang="en-CA" dirty="0">
              <a:solidFill>
                <a:prstClr val="black"/>
              </a:solidFill>
            </a:endParaRPr>
          </a:p>
          <a:p>
            <a:pPr marL="457200" lvl="1" indent="0">
              <a:buNone/>
            </a:pPr>
            <a:endParaRPr lang="en-CA" sz="1400" dirty="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49715003"/>
              </p:ext>
            </p:extLst>
          </p:nvPr>
        </p:nvGraphicFramePr>
        <p:xfrm>
          <a:off x="2442642" y="4516261"/>
          <a:ext cx="4577630" cy="568923"/>
        </p:xfrm>
        <a:graphic>
          <a:graphicData uri="http://schemas.openxmlformats.org/presentationml/2006/ole">
            <mc:AlternateContent xmlns:mc="http://schemas.openxmlformats.org/markup-compatibility/2006">
              <mc:Choice xmlns:v="urn:schemas-microsoft-com:vml" Requires="v">
                <p:oleObj spid="_x0000_s1044" name="Equation" r:id="rId3" imgW="2349360" imgH="291960" progId="Equation.DSMT4">
                  <p:embed/>
                </p:oleObj>
              </mc:Choice>
              <mc:Fallback>
                <p:oleObj name="Equation" r:id="rId3" imgW="2349360" imgH="291960" progId="Equation.DSMT4">
                  <p:embed/>
                  <p:pic>
                    <p:nvPicPr>
                      <p:cNvPr id="0" name=""/>
                      <p:cNvPicPr/>
                      <p:nvPr/>
                    </p:nvPicPr>
                    <p:blipFill>
                      <a:blip r:embed="rId4"/>
                      <a:stretch>
                        <a:fillRect/>
                      </a:stretch>
                    </p:blipFill>
                    <p:spPr>
                      <a:xfrm>
                        <a:off x="2442642" y="4516261"/>
                        <a:ext cx="4577630" cy="568923"/>
                      </a:xfrm>
                      <a:prstGeom prst="rect">
                        <a:avLst/>
                      </a:prstGeom>
                    </p:spPr>
                  </p:pic>
                </p:oleObj>
              </mc:Fallback>
            </mc:AlternateContent>
          </a:graphicData>
        </a:graphic>
      </p:graphicFrame>
    </p:spTree>
    <p:extLst>
      <p:ext uri="{BB962C8B-B14F-4D97-AF65-F5344CB8AC3E}">
        <p14:creationId xmlns:p14="http://schemas.microsoft.com/office/powerpoint/2010/main" val="3687841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unsigned short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Sometimes, you don’t need to store numbers this large</a:t>
            </a:r>
          </a:p>
          <a:p>
            <a:r>
              <a:rPr lang="en-CA" dirty="0" smtClean="0"/>
              <a:t>Variables declared </a:t>
            </a:r>
            <a:r>
              <a:rPr lang="en-CA" dirty="0" smtClean="0">
                <a:latin typeface="Consolas" panose="020B0609020204030204" pitchFamily="49" charset="0"/>
                <a:cs typeface="Consolas" panose="020B0609020204030204" pitchFamily="49" charset="0"/>
              </a:rPr>
              <a:t>unsigned short </a:t>
            </a:r>
            <a:r>
              <a:rPr lang="en-CA" dirty="0" smtClean="0"/>
              <a:t>are allocated two bytes</a:t>
            </a:r>
          </a:p>
          <a:p>
            <a:pPr lvl="1"/>
            <a:r>
              <a:rPr lang="en-CA" dirty="0" smtClean="0">
                <a:latin typeface="Times New Roman" panose="02020603050405020304" pitchFamily="18" charset="0"/>
                <a:cs typeface="Times New Roman" panose="02020603050405020304" pitchFamily="18" charset="0"/>
              </a:rPr>
              <a:t>2 bytes</a:t>
            </a:r>
            <a:r>
              <a:rPr lang="en-CA" dirty="0" smtClean="0"/>
              <a:t> is </a:t>
            </a:r>
            <a:r>
              <a:rPr lang="en-CA" dirty="0" smtClean="0">
                <a:latin typeface="Times New Roman" panose="02020603050405020304" pitchFamily="18" charset="0"/>
                <a:cs typeface="Times New Roman" panose="02020603050405020304" pitchFamily="18" charset="0"/>
              </a:rPr>
              <a:t>2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8 = 16 bits</a:t>
            </a:r>
          </a:p>
          <a:p>
            <a:pPr lvl="1"/>
            <a:r>
              <a:rPr lang="en-CA" dirty="0" smtClean="0">
                <a:latin typeface="Times New Roman" panose="02020603050405020304" pitchFamily="18" charset="0"/>
                <a:cs typeface="Times New Roman" panose="02020603050405020304" pitchFamily="18" charset="0"/>
              </a:rPr>
              <a:t>16</a:t>
            </a:r>
            <a:r>
              <a:rPr lang="en-CA" dirty="0" smtClean="0"/>
              <a:t> different </a:t>
            </a:r>
            <a:r>
              <a:rPr lang="en-CA" dirty="0" smtClean="0">
                <a:latin typeface="Consolas" panose="020B0609020204030204" pitchFamily="49" charset="0"/>
                <a:cs typeface="Consolas" panose="020B0609020204030204" pitchFamily="49" charset="0"/>
              </a:rPr>
              <a:t>1</a:t>
            </a:r>
            <a:r>
              <a:rPr lang="en-CA" dirty="0" smtClean="0"/>
              <a:t>s and </a:t>
            </a:r>
            <a:r>
              <a:rPr lang="en-CA" dirty="0" smtClean="0">
                <a:latin typeface="Consolas" panose="020B0609020204030204" pitchFamily="49" charset="0"/>
                <a:cs typeface="Consolas" panose="020B0609020204030204" pitchFamily="49" charset="0"/>
              </a:rPr>
              <a:t>0</a:t>
            </a:r>
            <a:r>
              <a:rPr lang="en-CA" dirty="0" smtClean="0"/>
              <a:t>s can be stored</a:t>
            </a:r>
          </a:p>
          <a:p>
            <a:pPr lvl="1"/>
            <a:r>
              <a:rPr lang="en-CA" dirty="0" smtClean="0"/>
              <a:t>The smallest and largest:</a:t>
            </a:r>
          </a:p>
          <a:p>
            <a:pPr marL="914400" lvl="2" indent="0">
              <a:buNone/>
            </a:pPr>
            <a:r>
              <a:rPr lang="en-CA" sz="2000" dirty="0" smtClean="0">
                <a:latin typeface="Consolas" panose="020B0609020204030204" pitchFamily="49" charset="0"/>
                <a:cs typeface="Consolas" panose="020B0609020204030204" pitchFamily="49" charset="0"/>
              </a:rPr>
              <a:t>0000000000000000</a:t>
            </a:r>
          </a:p>
          <a:p>
            <a:pPr marL="914400" lvl="2" indent="0">
              <a:buNone/>
            </a:pPr>
            <a:r>
              <a:rPr lang="en-CA" sz="2000" dirty="0" smtClean="0">
                <a:latin typeface="Consolas" panose="020B0609020204030204" pitchFamily="49" charset="0"/>
                <a:cs typeface="Consolas" panose="020B0609020204030204" pitchFamily="49" charset="0"/>
              </a:rPr>
              <a:t>1111111111111111</a:t>
            </a:r>
          </a:p>
          <a:p>
            <a:pPr lvl="1"/>
            <a:r>
              <a:rPr lang="en-CA" dirty="0" smtClean="0">
                <a:solidFill>
                  <a:prstClr val="black"/>
                </a:solidFill>
              </a:rPr>
              <a:t>The smallest represents </a:t>
            </a:r>
            <a:r>
              <a:rPr lang="en-CA" dirty="0" smtClean="0">
                <a:solidFill>
                  <a:prstClr val="black"/>
                </a:solidFill>
                <a:latin typeface="Times New Roman" panose="02020603050405020304" pitchFamily="18" charset="0"/>
                <a:cs typeface="Times New Roman" panose="02020603050405020304" pitchFamily="18" charset="0"/>
              </a:rPr>
              <a:t>0</a:t>
            </a:r>
          </a:p>
          <a:p>
            <a:pPr lvl="1"/>
            <a:r>
              <a:rPr lang="en-CA" dirty="0" smtClean="0">
                <a:solidFill>
                  <a:prstClr val="black"/>
                </a:solidFill>
              </a:rPr>
              <a:t>The largest is one less than </a:t>
            </a:r>
          </a:p>
          <a:p>
            <a:pPr lvl="1"/>
            <a:endParaRPr lang="en-CA" dirty="0">
              <a:solidFill>
                <a:prstClr val="black"/>
              </a:solidFill>
            </a:endParaRPr>
          </a:p>
          <a:p>
            <a:pPr lvl="1"/>
            <a:endParaRPr lang="en-CA" dirty="0" smtClean="0">
              <a:solidFill>
                <a:prstClr val="black"/>
              </a:solidFill>
            </a:endParaRPr>
          </a:p>
          <a:p>
            <a:pPr lvl="1"/>
            <a:r>
              <a:rPr lang="en-CA" dirty="0" smtClean="0">
                <a:solidFill>
                  <a:prstClr val="black"/>
                </a:solidFill>
              </a:rPr>
              <a:t>This equals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16</a:t>
            </a:r>
            <a:r>
              <a:rPr lang="en-CA" dirty="0" smtClean="0">
                <a:solidFill>
                  <a:prstClr val="black"/>
                </a:solidFill>
              </a:rPr>
              <a:t>, thus, the largest value that can be stored as an </a:t>
            </a:r>
            <a:r>
              <a:rPr lang="en-CA" dirty="0" smtClean="0">
                <a:solidFill>
                  <a:prstClr val="black"/>
                </a:solidFill>
                <a:latin typeface="Consolas" panose="020B0609020204030204" pitchFamily="49" charset="0"/>
                <a:cs typeface="Consolas" panose="020B0609020204030204" pitchFamily="49" charset="0"/>
              </a:rPr>
              <a:t>unsigned int</a:t>
            </a:r>
            <a:r>
              <a:rPr lang="en-CA" dirty="0" smtClean="0">
                <a:solidFill>
                  <a:prstClr val="black"/>
                </a:solidFill>
              </a:rPr>
              <a:t> is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16</a:t>
            </a:r>
            <a:r>
              <a:rPr lang="en-CA" dirty="0" smtClean="0">
                <a:solidFill>
                  <a:prstClr val="black"/>
                </a:solidFill>
                <a:latin typeface="Times New Roman" panose="02020603050405020304" pitchFamily="18" charset="0"/>
                <a:cs typeface="Times New Roman" panose="02020603050405020304" pitchFamily="18" charset="0"/>
              </a:rPr>
              <a:t> – 1</a:t>
            </a:r>
            <a:r>
              <a:rPr lang="en-CA" dirty="0">
                <a:solidFill>
                  <a:prstClr val="black"/>
                </a:solidFill>
                <a:latin typeface="Times New Roman" panose="02020603050405020304" pitchFamily="18" charset="0"/>
                <a:cs typeface="Times New Roman" panose="02020603050405020304" pitchFamily="18" charset="0"/>
              </a:rPr>
              <a:t> = </a:t>
            </a:r>
            <a:r>
              <a:rPr lang="en-CA" dirty="0" smtClean="0">
                <a:solidFill>
                  <a:prstClr val="black"/>
                </a:solidFill>
                <a:latin typeface="Times New Roman" panose="02020603050405020304" pitchFamily="18" charset="0"/>
                <a:cs typeface="Times New Roman" panose="02020603050405020304" pitchFamily="18" charset="0"/>
              </a:rPr>
              <a:t>65535</a:t>
            </a:r>
          </a:p>
        </p:txBody>
      </p:sp>
      <p:graphicFrame>
        <p:nvGraphicFramePr>
          <p:cNvPr id="4" name="Object 3"/>
          <p:cNvGraphicFramePr>
            <a:graphicFrameLocks noChangeAspect="1"/>
          </p:cNvGraphicFramePr>
          <p:nvPr>
            <p:extLst>
              <p:ext uri="{D42A27DB-BD31-4B8C-83A1-F6EECF244321}">
                <p14:modId xmlns:p14="http://schemas.microsoft.com/office/powerpoint/2010/main" val="3169003364"/>
              </p:ext>
            </p:extLst>
          </p:nvPr>
        </p:nvGraphicFramePr>
        <p:xfrm>
          <a:off x="3530600" y="4876800"/>
          <a:ext cx="2400300" cy="568325"/>
        </p:xfrm>
        <a:graphic>
          <a:graphicData uri="http://schemas.openxmlformats.org/presentationml/2006/ole">
            <mc:AlternateContent xmlns:mc="http://schemas.openxmlformats.org/markup-compatibility/2006">
              <mc:Choice xmlns:v="urn:schemas-microsoft-com:vml" Requires="v">
                <p:oleObj spid="_x0000_s2068" name="Equation" r:id="rId3" imgW="1231560" imgH="291960" progId="Equation.DSMT4">
                  <p:embed/>
                </p:oleObj>
              </mc:Choice>
              <mc:Fallback>
                <p:oleObj name="Equation" r:id="rId3" imgW="1231560" imgH="291960" progId="Equation.DSMT4">
                  <p:embed/>
                  <p:pic>
                    <p:nvPicPr>
                      <p:cNvPr id="0" name=""/>
                      <p:cNvPicPr/>
                      <p:nvPr/>
                    </p:nvPicPr>
                    <p:blipFill>
                      <a:blip r:embed="rId4"/>
                      <a:stretch>
                        <a:fillRect/>
                      </a:stretch>
                    </p:blipFill>
                    <p:spPr>
                      <a:xfrm>
                        <a:off x="3530600" y="4876800"/>
                        <a:ext cx="2400300" cy="568325"/>
                      </a:xfrm>
                      <a:prstGeom prst="rect">
                        <a:avLst/>
                      </a:prstGeom>
                    </p:spPr>
                  </p:pic>
                </p:oleObj>
              </mc:Fallback>
            </mc:AlternateContent>
          </a:graphicData>
        </a:graphic>
      </p:graphicFrame>
    </p:spTree>
    <p:extLst>
      <p:ext uri="{BB962C8B-B14F-4D97-AF65-F5344CB8AC3E}">
        <p14:creationId xmlns:p14="http://schemas.microsoft.com/office/powerpoint/2010/main" val="3889203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unsigned long</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Sometimes, you need to store very large numbers</a:t>
            </a:r>
          </a:p>
          <a:p>
            <a:r>
              <a:rPr lang="en-CA" dirty="0" smtClean="0"/>
              <a:t>Variables declared </a:t>
            </a:r>
            <a:r>
              <a:rPr lang="en-CA" dirty="0" smtClean="0">
                <a:latin typeface="Consolas" panose="020B0609020204030204" pitchFamily="49" charset="0"/>
                <a:cs typeface="Consolas" panose="020B0609020204030204" pitchFamily="49" charset="0"/>
              </a:rPr>
              <a:t>unsigned long </a:t>
            </a:r>
            <a:r>
              <a:rPr lang="en-CA" dirty="0" smtClean="0"/>
              <a:t>are allocated eight bytes</a:t>
            </a:r>
          </a:p>
          <a:p>
            <a:pPr lvl="1"/>
            <a:r>
              <a:rPr lang="en-CA" dirty="0" smtClean="0">
                <a:latin typeface="Times New Roman" panose="02020603050405020304" pitchFamily="18" charset="0"/>
                <a:cs typeface="Times New Roman" panose="02020603050405020304" pitchFamily="18" charset="0"/>
              </a:rPr>
              <a:t>8 bytes</a:t>
            </a:r>
            <a:r>
              <a:rPr lang="en-CA" dirty="0" smtClean="0"/>
              <a:t> is </a:t>
            </a:r>
            <a:r>
              <a:rPr lang="en-CA" dirty="0" smtClean="0">
                <a:latin typeface="Times New Roman" panose="02020603050405020304" pitchFamily="18" charset="0"/>
                <a:cs typeface="Times New Roman" panose="02020603050405020304" pitchFamily="18" charset="0"/>
              </a:rPr>
              <a:t>8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8 = 64 bits</a:t>
            </a:r>
          </a:p>
          <a:p>
            <a:pPr lvl="1"/>
            <a:r>
              <a:rPr lang="en-CA" dirty="0" smtClean="0">
                <a:latin typeface="Times New Roman" panose="02020603050405020304" pitchFamily="18" charset="0"/>
                <a:cs typeface="Times New Roman" panose="02020603050405020304" pitchFamily="18" charset="0"/>
              </a:rPr>
              <a:t>64</a:t>
            </a:r>
            <a:r>
              <a:rPr lang="en-CA" dirty="0" smtClean="0"/>
              <a:t> different </a:t>
            </a:r>
            <a:r>
              <a:rPr lang="en-CA" dirty="0" smtClean="0">
                <a:latin typeface="Consolas" panose="020B0609020204030204" pitchFamily="49" charset="0"/>
                <a:cs typeface="Consolas" panose="020B0609020204030204" pitchFamily="49" charset="0"/>
              </a:rPr>
              <a:t>1</a:t>
            </a:r>
            <a:r>
              <a:rPr lang="en-CA" dirty="0" smtClean="0"/>
              <a:t>s and </a:t>
            </a:r>
            <a:r>
              <a:rPr lang="en-CA" dirty="0" smtClean="0">
                <a:latin typeface="Consolas" panose="020B0609020204030204" pitchFamily="49" charset="0"/>
                <a:cs typeface="Consolas" panose="020B0609020204030204" pitchFamily="49" charset="0"/>
              </a:rPr>
              <a:t>0</a:t>
            </a:r>
            <a:r>
              <a:rPr lang="en-CA" dirty="0" smtClean="0"/>
              <a:t>s can be stored</a:t>
            </a:r>
          </a:p>
          <a:p>
            <a:pPr lvl="1"/>
            <a:r>
              <a:rPr lang="en-CA" dirty="0" smtClean="0"/>
              <a:t>The smallest and largest:</a:t>
            </a:r>
          </a:p>
          <a:p>
            <a:pPr marL="914400" lvl="2" indent="0">
              <a:buNone/>
            </a:pPr>
            <a:r>
              <a:rPr lang="en-CA" sz="1600" dirty="0" smtClean="0">
                <a:latin typeface="Consolas" panose="020B0609020204030204" pitchFamily="49" charset="0"/>
                <a:cs typeface="Consolas" panose="020B0609020204030204" pitchFamily="49" charset="0"/>
              </a:rPr>
              <a:t>00000000000000000000000000000000</a:t>
            </a:r>
            <a:r>
              <a:rPr lang="en-CA" sz="1600" dirty="0">
                <a:latin typeface="Consolas" panose="020B0609020204030204" pitchFamily="49" charset="0"/>
                <a:cs typeface="Consolas" panose="020B0609020204030204" pitchFamily="49" charset="0"/>
              </a:rPr>
              <a:t>0000000000000000</a:t>
            </a:r>
            <a:r>
              <a:rPr lang="en-CA" sz="1600" dirty="0" smtClean="0">
                <a:latin typeface="Consolas" panose="020B0609020204030204" pitchFamily="49" charset="0"/>
                <a:cs typeface="Consolas" panose="020B0609020204030204" pitchFamily="49" charset="0"/>
              </a:rPr>
              <a:t>0000000000000000</a:t>
            </a:r>
          </a:p>
          <a:p>
            <a:pPr marL="914400" lvl="2" indent="0">
              <a:buNone/>
            </a:pPr>
            <a:r>
              <a:rPr lang="en-CA" sz="1600" dirty="0" smtClean="0">
                <a:latin typeface="Consolas" panose="020B0609020204030204" pitchFamily="49" charset="0"/>
                <a:cs typeface="Consolas" panose="020B0609020204030204" pitchFamily="49" charset="0"/>
              </a:rPr>
              <a:t>11111111111111111111111111111111</a:t>
            </a:r>
            <a:r>
              <a:rPr lang="en-CA" sz="1600" dirty="0">
                <a:latin typeface="Consolas" panose="020B0609020204030204" pitchFamily="49" charset="0"/>
                <a:cs typeface="Consolas" panose="020B0609020204030204" pitchFamily="49" charset="0"/>
              </a:rPr>
              <a:t>1111111111111111</a:t>
            </a:r>
            <a:r>
              <a:rPr lang="en-CA" sz="1600" dirty="0" smtClean="0">
                <a:latin typeface="Consolas" panose="020B0609020204030204" pitchFamily="49" charset="0"/>
                <a:cs typeface="Consolas" panose="020B0609020204030204" pitchFamily="49" charset="0"/>
              </a:rPr>
              <a:t>1111111111111111</a:t>
            </a:r>
          </a:p>
          <a:p>
            <a:pPr lvl="1"/>
            <a:r>
              <a:rPr lang="en-CA" dirty="0" smtClean="0">
                <a:solidFill>
                  <a:prstClr val="black"/>
                </a:solidFill>
              </a:rPr>
              <a:t>The smallest represents </a:t>
            </a:r>
            <a:r>
              <a:rPr lang="en-CA" dirty="0" smtClean="0">
                <a:solidFill>
                  <a:prstClr val="black"/>
                </a:solidFill>
                <a:latin typeface="Times New Roman" panose="02020603050405020304" pitchFamily="18" charset="0"/>
                <a:cs typeface="Times New Roman" panose="02020603050405020304" pitchFamily="18" charset="0"/>
              </a:rPr>
              <a:t>0</a:t>
            </a:r>
          </a:p>
          <a:p>
            <a:pPr lvl="1"/>
            <a:r>
              <a:rPr lang="en-CA" dirty="0" smtClean="0">
                <a:solidFill>
                  <a:prstClr val="black"/>
                </a:solidFill>
              </a:rPr>
              <a:t>The largest is one less than </a:t>
            </a:r>
          </a:p>
          <a:p>
            <a:pPr lvl="1"/>
            <a:endParaRPr lang="en-CA" dirty="0">
              <a:solidFill>
                <a:prstClr val="black"/>
              </a:solidFill>
            </a:endParaRPr>
          </a:p>
          <a:p>
            <a:pPr lvl="1"/>
            <a:endParaRPr lang="en-CA" dirty="0" smtClean="0">
              <a:solidFill>
                <a:prstClr val="black"/>
              </a:solidFill>
            </a:endParaRPr>
          </a:p>
          <a:p>
            <a:pPr lvl="1"/>
            <a:r>
              <a:rPr lang="en-CA" dirty="0" smtClean="0">
                <a:solidFill>
                  <a:prstClr val="black"/>
                </a:solidFill>
              </a:rPr>
              <a:t>This equals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64</a:t>
            </a:r>
            <a:r>
              <a:rPr lang="en-CA" dirty="0" smtClean="0">
                <a:solidFill>
                  <a:prstClr val="black"/>
                </a:solidFill>
              </a:rPr>
              <a:t>, thus, the largest value that can be stored as an </a:t>
            </a:r>
            <a:r>
              <a:rPr lang="en-CA" dirty="0" smtClean="0">
                <a:solidFill>
                  <a:prstClr val="black"/>
                </a:solidFill>
                <a:latin typeface="Consolas" panose="020B0609020204030204" pitchFamily="49" charset="0"/>
                <a:cs typeface="Consolas" panose="020B0609020204030204" pitchFamily="49" charset="0"/>
              </a:rPr>
              <a:t>unsigned int</a:t>
            </a:r>
            <a:r>
              <a:rPr lang="en-CA" dirty="0" smtClean="0">
                <a:solidFill>
                  <a:prstClr val="black"/>
                </a:solidFill>
              </a:rPr>
              <a:t> is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64</a:t>
            </a:r>
            <a:r>
              <a:rPr lang="en-CA" dirty="0" smtClean="0">
                <a:solidFill>
                  <a:prstClr val="black"/>
                </a:solidFill>
                <a:latin typeface="Times New Roman" panose="02020603050405020304" pitchFamily="18" charset="0"/>
                <a:cs typeface="Times New Roman" panose="02020603050405020304" pitchFamily="18" charset="0"/>
              </a:rPr>
              <a:t> – 1</a:t>
            </a:r>
            <a:r>
              <a:rPr lang="en-CA" dirty="0">
                <a:solidFill>
                  <a:prstClr val="black"/>
                </a:solidFill>
                <a:latin typeface="Times New Roman" panose="02020603050405020304" pitchFamily="18" charset="0"/>
                <a:cs typeface="Times New Roman" panose="02020603050405020304" pitchFamily="18" charset="0"/>
              </a:rPr>
              <a:t> = </a:t>
            </a:r>
            <a:r>
              <a:rPr lang="en-CA" dirty="0" smtClean="0">
                <a:solidFill>
                  <a:prstClr val="black"/>
                </a:solidFill>
                <a:latin typeface="Times New Roman" panose="02020603050405020304" pitchFamily="18" charset="0"/>
                <a:cs typeface="Times New Roman" panose="02020603050405020304" pitchFamily="18" charset="0"/>
              </a:rPr>
              <a:t>18446744073709551615</a:t>
            </a:r>
          </a:p>
          <a:p>
            <a:pPr lvl="2"/>
            <a:r>
              <a:rPr lang="en-CA" dirty="0" smtClean="0">
                <a:solidFill>
                  <a:prstClr val="black"/>
                </a:solidFill>
                <a:latin typeface="Times New Roman" panose="02020603050405020304" pitchFamily="18" charset="0"/>
                <a:cs typeface="Times New Roman" panose="02020603050405020304" pitchFamily="18" charset="0"/>
              </a:rPr>
              <a:t>This 18 billion </a:t>
            </a:r>
            <a:r>
              <a:rPr lang="en-CA" dirty="0" err="1" smtClean="0">
                <a:solidFill>
                  <a:prstClr val="black"/>
                </a:solidFill>
                <a:latin typeface="Times New Roman" panose="02020603050405020304" pitchFamily="18" charset="0"/>
                <a:cs typeface="Times New Roman" panose="02020603050405020304" pitchFamily="18" charset="0"/>
              </a:rPr>
              <a:t>billion</a:t>
            </a:r>
            <a:r>
              <a:rPr lang="en-CA" dirty="0" smtClean="0">
                <a:solidFill>
                  <a:prstClr val="black"/>
                </a:solidFill>
                <a:latin typeface="Times New Roman" panose="02020603050405020304" pitchFamily="18" charset="0"/>
                <a:cs typeface="Times New Roman" panose="02020603050405020304" pitchFamily="18" charset="0"/>
              </a:rPr>
              <a:t> or 18 quintillion</a:t>
            </a:r>
          </a:p>
        </p:txBody>
      </p:sp>
      <p:graphicFrame>
        <p:nvGraphicFramePr>
          <p:cNvPr id="4" name="Object 3"/>
          <p:cNvGraphicFramePr>
            <a:graphicFrameLocks noChangeAspect="1"/>
          </p:cNvGraphicFramePr>
          <p:nvPr>
            <p:extLst>
              <p:ext uri="{D42A27DB-BD31-4B8C-83A1-F6EECF244321}">
                <p14:modId xmlns:p14="http://schemas.microsoft.com/office/powerpoint/2010/main" val="3198351692"/>
              </p:ext>
            </p:extLst>
          </p:nvPr>
        </p:nvGraphicFramePr>
        <p:xfrm>
          <a:off x="1213173" y="4681010"/>
          <a:ext cx="7607299" cy="725168"/>
        </p:xfrm>
        <a:graphic>
          <a:graphicData uri="http://schemas.openxmlformats.org/presentationml/2006/ole">
            <mc:AlternateContent xmlns:mc="http://schemas.openxmlformats.org/markup-compatibility/2006">
              <mc:Choice xmlns:v="urn:schemas-microsoft-com:vml" Requires="v">
                <p:oleObj spid="_x0000_s3091" name="Equation" r:id="rId3" imgW="2666880" imgH="253800" progId="Equation.DSMT4">
                  <p:embed/>
                </p:oleObj>
              </mc:Choice>
              <mc:Fallback>
                <p:oleObj name="Equation" r:id="rId3" imgW="2666880" imgH="253800" progId="Equation.DSMT4">
                  <p:embed/>
                  <p:pic>
                    <p:nvPicPr>
                      <p:cNvPr id="0" name=""/>
                      <p:cNvPicPr/>
                      <p:nvPr/>
                    </p:nvPicPr>
                    <p:blipFill>
                      <a:blip r:embed="rId4"/>
                      <a:stretch>
                        <a:fillRect/>
                      </a:stretch>
                    </p:blipFill>
                    <p:spPr>
                      <a:xfrm>
                        <a:off x="1213173" y="4681010"/>
                        <a:ext cx="7607299" cy="725168"/>
                      </a:xfrm>
                      <a:prstGeom prst="rect">
                        <a:avLst/>
                      </a:prstGeom>
                    </p:spPr>
                  </p:pic>
                </p:oleObj>
              </mc:Fallback>
            </mc:AlternateContent>
          </a:graphicData>
        </a:graphic>
      </p:graphicFrame>
    </p:spTree>
    <p:extLst>
      <p:ext uri="{BB962C8B-B14F-4D97-AF65-F5344CB8AC3E}">
        <p14:creationId xmlns:p14="http://schemas.microsoft.com/office/powerpoint/2010/main" val="3418053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79351</TotalTime>
  <Words>3494</Words>
  <Application>Microsoft Office PowerPoint</Application>
  <PresentationFormat>On-screen Show (4:3)</PresentationFormat>
  <Paragraphs>838</Paragraphs>
  <Slides>51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ＭＳ Ｐゴシック</vt:lpstr>
      <vt:lpstr>Arial</vt:lpstr>
      <vt:lpstr>Calibri</vt:lpstr>
      <vt:lpstr>Consolas</vt:lpstr>
      <vt:lpstr>Constantia</vt:lpstr>
      <vt:lpstr>Georgia</vt:lpstr>
      <vt:lpstr>Lucida Calligraphy</vt:lpstr>
      <vt:lpstr>Times New Roman</vt:lpstr>
      <vt:lpstr>Custom Design</vt:lpstr>
      <vt:lpstr>Equation</vt:lpstr>
      <vt:lpstr>Integer primitive data types</vt:lpstr>
      <vt:lpstr>Outline</vt:lpstr>
      <vt:lpstr>Clock arithmetic</vt:lpstr>
      <vt:lpstr>int and long</vt:lpstr>
      <vt:lpstr>Binary representations</vt:lpstr>
      <vt:lpstr>Storage</vt:lpstr>
      <vt:lpstr>unsigned int</vt:lpstr>
      <vt:lpstr>unsigned short</vt:lpstr>
      <vt:lpstr>unsigned long</vt:lpstr>
      <vt:lpstr>Example</vt:lpstr>
      <vt:lpstr>Example</vt:lpstr>
      <vt:lpstr>Example</vt:lpstr>
      <vt:lpstr>Example</vt:lpstr>
      <vt:lpstr>Wasted space?</vt:lpstr>
      <vt:lpstr>Determining the size of a type</vt:lpstr>
      <vt:lpstr>Memory and initial values</vt:lpstr>
      <vt:lpstr>Memory and initial values</vt:lpstr>
      <vt:lpstr>Memory and initial values</vt:lpstr>
      <vt:lpstr>Memory and initial values</vt:lpstr>
      <vt:lpstr>Memory and arithmetic</vt:lpstr>
      <vt:lpstr>Memory and arithmetic</vt:lpstr>
      <vt:lpstr>Memory and arithmetic</vt:lpstr>
      <vt:lpstr>Memory and arithmetic</vt:lpstr>
      <vt:lpstr>Addition</vt:lpstr>
      <vt:lpstr>Addition</vt:lpstr>
      <vt:lpstr>Subtraction</vt:lpstr>
      <vt:lpstr>Subtraction</vt:lpstr>
      <vt:lpstr>Subtraction</vt:lpstr>
      <vt:lpstr>Subtraction</vt:lpstr>
      <vt:lpstr>2’s complement</vt:lpstr>
      <vt:lpstr>2’s complement</vt:lpstr>
      <vt:lpstr>2’s complement</vt:lpstr>
      <vt:lpstr>2’s complement</vt:lpstr>
      <vt:lpstr>Memory and arithmetic</vt:lpstr>
      <vt:lpstr>Summary so far</vt:lpstr>
      <vt:lpstr>Useful tool…</vt:lpstr>
      <vt:lpstr>Signed types</vt:lpstr>
      <vt:lpstr>Signed types</vt:lpstr>
      <vt:lpstr>Signed types</vt:lpstr>
      <vt:lpstr>Signed integers</vt:lpstr>
      <vt:lpstr>Signed integers</vt:lpstr>
      <vt:lpstr>Signed integers</vt:lpstr>
      <vt:lpstr>Signed integers</vt:lpstr>
      <vt:lpstr>Summary</vt:lpstr>
      <vt:lpstr>Non-standards sizes</vt:lpstr>
      <vt:lpstr>Standard sizes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1301</cp:revision>
  <dcterms:created xsi:type="dcterms:W3CDTF">2009-09-11T23:00:44Z</dcterms:created>
  <dcterms:modified xsi:type="dcterms:W3CDTF">2019-11-19T13:05:10Z</dcterms:modified>
</cp:coreProperties>
</file>